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xml" ContentType="application/inkml+xml"/>
  <Override PartName="/ppt/notesSlides/notesSlide9.xml" ContentType="application/vnd.openxmlformats-officedocument.presentationml.notesSlide+xml"/>
  <Override PartName="/ppt/ink/ink2.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26"/>
  </p:notesMasterIdLst>
  <p:handoutMasterIdLst>
    <p:handoutMasterId r:id="rId27"/>
  </p:handoutMasterIdLst>
  <p:sldIdLst>
    <p:sldId id="256" r:id="rId6"/>
    <p:sldId id="259" r:id="rId7"/>
    <p:sldId id="274" r:id="rId8"/>
    <p:sldId id="276" r:id="rId9"/>
    <p:sldId id="277" r:id="rId10"/>
    <p:sldId id="275" r:id="rId11"/>
    <p:sldId id="278" r:id="rId12"/>
    <p:sldId id="279" r:id="rId13"/>
    <p:sldId id="289" r:id="rId14"/>
    <p:sldId id="280" r:id="rId15"/>
    <p:sldId id="281" r:id="rId16"/>
    <p:sldId id="282" r:id="rId17"/>
    <p:sldId id="283" r:id="rId18"/>
    <p:sldId id="284" r:id="rId19"/>
    <p:sldId id="285" r:id="rId20"/>
    <p:sldId id="290" r:id="rId21"/>
    <p:sldId id="286" r:id="rId22"/>
    <p:sldId id="287" r:id="rId23"/>
    <p:sldId id="292" r:id="rId24"/>
    <p:sldId id="291" r:id="rId25"/>
  </p:sldIdLst>
  <p:sldSz cx="9144000" cy="5715000" type="screen16x10"/>
  <p:notesSz cx="6858000" cy="9144000"/>
  <p:defaultTextStyle>
    <a:defPPr>
      <a:defRPr lang="fr-FR"/>
    </a:defPPr>
    <a:lvl1pPr marL="0" algn="l" defTabSz="457166" rtl="0" eaLnBrk="1" latinLnBrk="0" hangingPunct="1">
      <a:defRPr sz="1800" kern="1200">
        <a:solidFill>
          <a:schemeClr val="tx1"/>
        </a:solidFill>
        <a:latin typeface="+mn-lt"/>
        <a:ea typeface="+mn-ea"/>
        <a:cs typeface="+mn-cs"/>
      </a:defRPr>
    </a:lvl1pPr>
    <a:lvl2pPr marL="457166" algn="l" defTabSz="457166" rtl="0" eaLnBrk="1" latinLnBrk="0" hangingPunct="1">
      <a:defRPr sz="1800" kern="1200">
        <a:solidFill>
          <a:schemeClr val="tx1"/>
        </a:solidFill>
        <a:latin typeface="+mn-lt"/>
        <a:ea typeface="+mn-ea"/>
        <a:cs typeface="+mn-cs"/>
      </a:defRPr>
    </a:lvl2pPr>
    <a:lvl3pPr marL="914331" algn="l" defTabSz="457166" rtl="0" eaLnBrk="1" latinLnBrk="0" hangingPunct="1">
      <a:defRPr sz="1800" kern="1200">
        <a:solidFill>
          <a:schemeClr val="tx1"/>
        </a:solidFill>
        <a:latin typeface="+mn-lt"/>
        <a:ea typeface="+mn-ea"/>
        <a:cs typeface="+mn-cs"/>
      </a:defRPr>
    </a:lvl3pPr>
    <a:lvl4pPr marL="1371497" algn="l" defTabSz="457166" rtl="0" eaLnBrk="1" latinLnBrk="0" hangingPunct="1">
      <a:defRPr sz="1800" kern="1200">
        <a:solidFill>
          <a:schemeClr val="tx1"/>
        </a:solidFill>
        <a:latin typeface="+mn-lt"/>
        <a:ea typeface="+mn-ea"/>
        <a:cs typeface="+mn-cs"/>
      </a:defRPr>
    </a:lvl4pPr>
    <a:lvl5pPr marL="1828663" algn="l" defTabSz="457166" rtl="0" eaLnBrk="1" latinLnBrk="0" hangingPunct="1">
      <a:defRPr sz="1800" kern="1200">
        <a:solidFill>
          <a:schemeClr val="tx1"/>
        </a:solidFill>
        <a:latin typeface="+mn-lt"/>
        <a:ea typeface="+mn-ea"/>
        <a:cs typeface="+mn-cs"/>
      </a:defRPr>
    </a:lvl5pPr>
    <a:lvl6pPr marL="2285829" algn="l" defTabSz="457166" rtl="0" eaLnBrk="1" latinLnBrk="0" hangingPunct="1">
      <a:defRPr sz="1800" kern="1200">
        <a:solidFill>
          <a:schemeClr val="tx1"/>
        </a:solidFill>
        <a:latin typeface="+mn-lt"/>
        <a:ea typeface="+mn-ea"/>
        <a:cs typeface="+mn-cs"/>
      </a:defRPr>
    </a:lvl6pPr>
    <a:lvl7pPr marL="2742994" algn="l" defTabSz="457166" rtl="0" eaLnBrk="1" latinLnBrk="0" hangingPunct="1">
      <a:defRPr sz="1800" kern="1200">
        <a:solidFill>
          <a:schemeClr val="tx1"/>
        </a:solidFill>
        <a:latin typeface="+mn-lt"/>
        <a:ea typeface="+mn-ea"/>
        <a:cs typeface="+mn-cs"/>
      </a:defRPr>
    </a:lvl7pPr>
    <a:lvl8pPr marL="3200159" algn="l" defTabSz="457166" rtl="0" eaLnBrk="1" latinLnBrk="0" hangingPunct="1">
      <a:defRPr sz="1800" kern="1200">
        <a:solidFill>
          <a:schemeClr val="tx1"/>
        </a:solidFill>
        <a:latin typeface="+mn-lt"/>
        <a:ea typeface="+mn-ea"/>
        <a:cs typeface="+mn-cs"/>
      </a:defRPr>
    </a:lvl8pPr>
    <a:lvl9pPr marL="3657325" algn="l" defTabSz="45716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D800"/>
    <a:srgbClr val="E3000B"/>
    <a:srgbClr val="17215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31" autoAdjust="0"/>
    <p:restoredTop sz="91365" autoAdjust="0"/>
  </p:normalViewPr>
  <p:slideViewPr>
    <p:cSldViewPr snapToGrid="0" snapToObjects="1">
      <p:cViewPr varScale="1">
        <p:scale>
          <a:sx n="120" d="100"/>
          <a:sy n="120" d="100"/>
        </p:scale>
        <p:origin x="1668" y="108"/>
      </p:cViewPr>
      <p:guideLst>
        <p:guide orient="horz" pos="180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404116B-BDA0-C743-BF01-D4080DEA7725}" type="datetimeFigureOut">
              <a:rPr lang="fr-FR" smtClean="0"/>
              <a:t>28/01/2026</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BE289AE-3D7C-0244-AB99-CEB6C24DB9A4}" type="slidenum">
              <a:rPr lang="fr-FR" smtClean="0"/>
              <a:t>‹N°›</a:t>
            </a:fld>
            <a:endParaRPr lang="fr-FR"/>
          </a:p>
        </p:txBody>
      </p:sp>
    </p:spTree>
    <p:extLst>
      <p:ext uri="{BB962C8B-B14F-4D97-AF65-F5344CB8AC3E}">
        <p14:creationId xmlns:p14="http://schemas.microsoft.com/office/powerpoint/2010/main" val="1887519283"/>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5T19:47:34.750"/>
    </inkml:context>
    <inkml:brush xml:id="br0">
      <inkml:brushProperty name="width" value="0.05" units="cm"/>
      <inkml:brushProperty name="height" value="0.05" units="cm"/>
    </inkml:brush>
  </inkml:definitions>
  <inkml:trace contextRef="#ctx0" brushRef="#br0">0 0 24324,'20620'23'0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5T19:47:34.750"/>
    </inkml:context>
    <inkml:brush xml:id="br0">
      <inkml:brushProperty name="width" value="0.05" units="cm"/>
      <inkml:brushProperty name="height" value="0.05" units="cm"/>
    </inkml:brush>
  </inkml:definitions>
  <inkml:trace contextRef="#ctx0" brushRef="#br0">0 0 24324,'20620'23'0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16D3F8-AFCD-AF44-A09D-ED48546311DD}" type="datetimeFigureOut">
              <a:rPr lang="fr-FR" smtClean="0"/>
              <a:t>28/01/2026</a:t>
            </a:fld>
            <a:endParaRPr lang="fr-FR"/>
          </a:p>
        </p:txBody>
      </p:sp>
      <p:sp>
        <p:nvSpPr>
          <p:cNvPr id="4" name="Espace réservé de l'image des diapositives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085CD3-C21A-B54B-BBC6-95D425A37699}" type="slidenum">
              <a:rPr lang="fr-FR" smtClean="0"/>
              <a:t>‹N°›</a:t>
            </a:fld>
            <a:endParaRPr lang="fr-FR"/>
          </a:p>
        </p:txBody>
      </p:sp>
    </p:spTree>
    <p:extLst>
      <p:ext uri="{BB962C8B-B14F-4D97-AF65-F5344CB8AC3E}">
        <p14:creationId xmlns:p14="http://schemas.microsoft.com/office/powerpoint/2010/main" val="2059452203"/>
      </p:ext>
    </p:extLst>
  </p:cSld>
  <p:clrMap bg1="lt1" tx1="dk1" bg2="lt2" tx2="dk2" accent1="accent1" accent2="accent2" accent3="accent3" accent4="accent4" accent5="accent5" accent6="accent6" hlink="hlink" folHlink="folHlink"/>
  <p:hf hdr="0" ftr="0" dt="0"/>
  <p:notesStyle>
    <a:lvl1pPr marL="0" algn="l" defTabSz="457166" rtl="0" eaLnBrk="1" latinLnBrk="0" hangingPunct="1">
      <a:defRPr sz="1200" kern="1200">
        <a:solidFill>
          <a:schemeClr val="tx1"/>
        </a:solidFill>
        <a:latin typeface="+mn-lt"/>
        <a:ea typeface="+mn-ea"/>
        <a:cs typeface="+mn-cs"/>
      </a:defRPr>
    </a:lvl1pPr>
    <a:lvl2pPr marL="457166" algn="l" defTabSz="457166" rtl="0" eaLnBrk="1" latinLnBrk="0" hangingPunct="1">
      <a:defRPr sz="1200" kern="1200">
        <a:solidFill>
          <a:schemeClr val="tx1"/>
        </a:solidFill>
        <a:latin typeface="+mn-lt"/>
        <a:ea typeface="+mn-ea"/>
        <a:cs typeface="+mn-cs"/>
      </a:defRPr>
    </a:lvl2pPr>
    <a:lvl3pPr marL="914331" algn="l" defTabSz="457166" rtl="0" eaLnBrk="1" latinLnBrk="0" hangingPunct="1">
      <a:defRPr sz="1200" kern="1200">
        <a:solidFill>
          <a:schemeClr val="tx1"/>
        </a:solidFill>
        <a:latin typeface="+mn-lt"/>
        <a:ea typeface="+mn-ea"/>
        <a:cs typeface="+mn-cs"/>
      </a:defRPr>
    </a:lvl3pPr>
    <a:lvl4pPr marL="1371497" algn="l" defTabSz="457166" rtl="0" eaLnBrk="1" latinLnBrk="0" hangingPunct="1">
      <a:defRPr sz="1200" kern="1200">
        <a:solidFill>
          <a:schemeClr val="tx1"/>
        </a:solidFill>
        <a:latin typeface="+mn-lt"/>
        <a:ea typeface="+mn-ea"/>
        <a:cs typeface="+mn-cs"/>
      </a:defRPr>
    </a:lvl4pPr>
    <a:lvl5pPr marL="1828663" algn="l" defTabSz="457166" rtl="0" eaLnBrk="1" latinLnBrk="0" hangingPunct="1">
      <a:defRPr sz="1200" kern="1200">
        <a:solidFill>
          <a:schemeClr val="tx1"/>
        </a:solidFill>
        <a:latin typeface="+mn-lt"/>
        <a:ea typeface="+mn-ea"/>
        <a:cs typeface="+mn-cs"/>
      </a:defRPr>
    </a:lvl5pPr>
    <a:lvl6pPr marL="2285829" algn="l" defTabSz="457166" rtl="0" eaLnBrk="1" latinLnBrk="0" hangingPunct="1">
      <a:defRPr sz="1200" kern="1200">
        <a:solidFill>
          <a:schemeClr val="tx1"/>
        </a:solidFill>
        <a:latin typeface="+mn-lt"/>
        <a:ea typeface="+mn-ea"/>
        <a:cs typeface="+mn-cs"/>
      </a:defRPr>
    </a:lvl6pPr>
    <a:lvl7pPr marL="2742994" algn="l" defTabSz="457166" rtl="0" eaLnBrk="1" latinLnBrk="0" hangingPunct="1">
      <a:defRPr sz="1200" kern="1200">
        <a:solidFill>
          <a:schemeClr val="tx1"/>
        </a:solidFill>
        <a:latin typeface="+mn-lt"/>
        <a:ea typeface="+mn-ea"/>
        <a:cs typeface="+mn-cs"/>
      </a:defRPr>
    </a:lvl7pPr>
    <a:lvl8pPr marL="3200159" algn="l" defTabSz="457166" rtl="0" eaLnBrk="1" latinLnBrk="0" hangingPunct="1">
      <a:defRPr sz="1200" kern="1200">
        <a:solidFill>
          <a:schemeClr val="tx1"/>
        </a:solidFill>
        <a:latin typeface="+mn-lt"/>
        <a:ea typeface="+mn-ea"/>
        <a:cs typeface="+mn-cs"/>
      </a:defRPr>
    </a:lvl8pPr>
    <a:lvl9pPr marL="3657325" algn="l" defTabSz="45716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E085CD3-C21A-B54B-BBC6-95D425A37699}" type="slidenum">
              <a:rPr lang="fr-FR" smtClean="0"/>
              <a:t>3</a:t>
            </a:fld>
            <a:endParaRPr lang="fr-FR"/>
          </a:p>
        </p:txBody>
      </p:sp>
    </p:spTree>
    <p:extLst>
      <p:ext uri="{BB962C8B-B14F-4D97-AF65-F5344CB8AC3E}">
        <p14:creationId xmlns:p14="http://schemas.microsoft.com/office/powerpoint/2010/main" val="2413668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C7B85-6943-47D3-E745-88D8DB17387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D856E61-EA3B-0FAC-6FD9-B72DF54BDD8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951800B-4F42-C587-444E-FED08B1D0752}"/>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1848B271-ED2D-F1CD-C7BC-97F389A7C645}"/>
              </a:ext>
            </a:extLst>
          </p:cNvPr>
          <p:cNvSpPr>
            <a:spLocks noGrp="1"/>
          </p:cNvSpPr>
          <p:nvPr>
            <p:ph type="sldNum" sz="quarter" idx="5"/>
          </p:nvPr>
        </p:nvSpPr>
        <p:spPr/>
        <p:txBody>
          <a:bodyPr/>
          <a:lstStyle/>
          <a:p>
            <a:fld id="{8E085CD3-C21A-B54B-BBC6-95D425A37699}" type="slidenum">
              <a:rPr lang="fr-FR" smtClean="0"/>
              <a:t>12</a:t>
            </a:fld>
            <a:endParaRPr lang="fr-FR"/>
          </a:p>
        </p:txBody>
      </p:sp>
    </p:spTree>
    <p:extLst>
      <p:ext uri="{BB962C8B-B14F-4D97-AF65-F5344CB8AC3E}">
        <p14:creationId xmlns:p14="http://schemas.microsoft.com/office/powerpoint/2010/main" val="39915311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C3DBD3-3FF7-A9EA-8E18-8BC5D16CD6C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734125D-83A8-4E3F-7848-C6260F92BD1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50ACF62-87A4-917D-3448-3632565F1DDC}"/>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7FD8FCC6-1971-9800-CDA8-33EEFA66BD57}"/>
              </a:ext>
            </a:extLst>
          </p:cNvPr>
          <p:cNvSpPr>
            <a:spLocks noGrp="1"/>
          </p:cNvSpPr>
          <p:nvPr>
            <p:ph type="sldNum" sz="quarter" idx="5"/>
          </p:nvPr>
        </p:nvSpPr>
        <p:spPr/>
        <p:txBody>
          <a:bodyPr/>
          <a:lstStyle/>
          <a:p>
            <a:fld id="{8E085CD3-C21A-B54B-BBC6-95D425A37699}" type="slidenum">
              <a:rPr lang="fr-FR" smtClean="0"/>
              <a:t>13</a:t>
            </a:fld>
            <a:endParaRPr lang="fr-FR"/>
          </a:p>
        </p:txBody>
      </p:sp>
    </p:spTree>
    <p:extLst>
      <p:ext uri="{BB962C8B-B14F-4D97-AF65-F5344CB8AC3E}">
        <p14:creationId xmlns:p14="http://schemas.microsoft.com/office/powerpoint/2010/main" val="40497105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A8CD7-AF7B-0D47-BAA3-D2309139908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7BBE01E-C98E-3F53-CEBB-782BD656129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225149E-BA14-B236-C35F-54242E69851D}"/>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02D3ECCC-5A73-D7E6-62F8-ADA84E32B0E3}"/>
              </a:ext>
            </a:extLst>
          </p:cNvPr>
          <p:cNvSpPr>
            <a:spLocks noGrp="1"/>
          </p:cNvSpPr>
          <p:nvPr>
            <p:ph type="sldNum" sz="quarter" idx="5"/>
          </p:nvPr>
        </p:nvSpPr>
        <p:spPr/>
        <p:txBody>
          <a:bodyPr/>
          <a:lstStyle/>
          <a:p>
            <a:fld id="{8E085CD3-C21A-B54B-BBC6-95D425A37699}" type="slidenum">
              <a:rPr lang="fr-FR" smtClean="0"/>
              <a:t>14</a:t>
            </a:fld>
            <a:endParaRPr lang="fr-FR"/>
          </a:p>
        </p:txBody>
      </p:sp>
    </p:spTree>
    <p:extLst>
      <p:ext uri="{BB962C8B-B14F-4D97-AF65-F5344CB8AC3E}">
        <p14:creationId xmlns:p14="http://schemas.microsoft.com/office/powerpoint/2010/main" val="2890310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F2A748-226C-FEF6-FF88-2DF92775C02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2048A02-7C1A-F406-9D7E-996D76A452A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69DF174-B83A-075C-74F0-F2CEA9CB2B2B}"/>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97A59046-894B-5888-1ADD-269D1AB066AD}"/>
              </a:ext>
            </a:extLst>
          </p:cNvPr>
          <p:cNvSpPr>
            <a:spLocks noGrp="1"/>
          </p:cNvSpPr>
          <p:nvPr>
            <p:ph type="sldNum" sz="quarter" idx="5"/>
          </p:nvPr>
        </p:nvSpPr>
        <p:spPr/>
        <p:txBody>
          <a:bodyPr/>
          <a:lstStyle/>
          <a:p>
            <a:fld id="{8E085CD3-C21A-B54B-BBC6-95D425A37699}" type="slidenum">
              <a:rPr lang="fr-FR" smtClean="0"/>
              <a:t>15</a:t>
            </a:fld>
            <a:endParaRPr lang="fr-FR"/>
          </a:p>
        </p:txBody>
      </p:sp>
    </p:spTree>
    <p:extLst>
      <p:ext uri="{BB962C8B-B14F-4D97-AF65-F5344CB8AC3E}">
        <p14:creationId xmlns:p14="http://schemas.microsoft.com/office/powerpoint/2010/main" val="30954450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7626F9-2D42-BD73-350E-5231CBCD8F7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248D950-72F7-F65C-DF87-B982128319A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856C996-7150-3DCD-A597-4CAE92E8293B}"/>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E1B8A524-846C-9493-E777-702A0630A0E0}"/>
              </a:ext>
            </a:extLst>
          </p:cNvPr>
          <p:cNvSpPr>
            <a:spLocks noGrp="1"/>
          </p:cNvSpPr>
          <p:nvPr>
            <p:ph type="sldNum" sz="quarter" idx="5"/>
          </p:nvPr>
        </p:nvSpPr>
        <p:spPr/>
        <p:txBody>
          <a:bodyPr/>
          <a:lstStyle/>
          <a:p>
            <a:fld id="{8E085CD3-C21A-B54B-BBC6-95D425A37699}" type="slidenum">
              <a:rPr lang="fr-FR" smtClean="0"/>
              <a:t>16</a:t>
            </a:fld>
            <a:endParaRPr lang="fr-FR"/>
          </a:p>
        </p:txBody>
      </p:sp>
    </p:spTree>
    <p:extLst>
      <p:ext uri="{BB962C8B-B14F-4D97-AF65-F5344CB8AC3E}">
        <p14:creationId xmlns:p14="http://schemas.microsoft.com/office/powerpoint/2010/main" val="23084505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1C47B9-8A1A-5A64-E6FF-00AFAD60AD9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48615D8-8042-30BA-2F4D-81C0A62244C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7C397C3-0862-F37B-2385-89878D8B29EE}"/>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41139666-B677-4C96-8BF9-FE77E3B58C56}"/>
              </a:ext>
            </a:extLst>
          </p:cNvPr>
          <p:cNvSpPr>
            <a:spLocks noGrp="1"/>
          </p:cNvSpPr>
          <p:nvPr>
            <p:ph type="sldNum" sz="quarter" idx="5"/>
          </p:nvPr>
        </p:nvSpPr>
        <p:spPr/>
        <p:txBody>
          <a:bodyPr/>
          <a:lstStyle/>
          <a:p>
            <a:fld id="{8E085CD3-C21A-B54B-BBC6-95D425A37699}" type="slidenum">
              <a:rPr lang="fr-FR" smtClean="0"/>
              <a:t>17</a:t>
            </a:fld>
            <a:endParaRPr lang="fr-FR"/>
          </a:p>
        </p:txBody>
      </p:sp>
    </p:spTree>
    <p:extLst>
      <p:ext uri="{BB962C8B-B14F-4D97-AF65-F5344CB8AC3E}">
        <p14:creationId xmlns:p14="http://schemas.microsoft.com/office/powerpoint/2010/main" val="41045182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E04F5-C2FE-E079-52B1-CECFA2887A9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43C31B4-125F-B3F9-67A2-2D6FACCD4EB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3131E65-B09D-5661-2AD9-CF23923EB97E}"/>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0BCBC5AF-4BA6-5DCB-0BE0-D60CC0C02370}"/>
              </a:ext>
            </a:extLst>
          </p:cNvPr>
          <p:cNvSpPr>
            <a:spLocks noGrp="1"/>
          </p:cNvSpPr>
          <p:nvPr>
            <p:ph type="sldNum" sz="quarter" idx="5"/>
          </p:nvPr>
        </p:nvSpPr>
        <p:spPr/>
        <p:txBody>
          <a:bodyPr/>
          <a:lstStyle/>
          <a:p>
            <a:fld id="{8E085CD3-C21A-B54B-BBC6-95D425A37699}" type="slidenum">
              <a:rPr lang="fr-FR" smtClean="0"/>
              <a:t>18</a:t>
            </a:fld>
            <a:endParaRPr lang="fr-FR"/>
          </a:p>
        </p:txBody>
      </p:sp>
    </p:spTree>
    <p:extLst>
      <p:ext uri="{BB962C8B-B14F-4D97-AF65-F5344CB8AC3E}">
        <p14:creationId xmlns:p14="http://schemas.microsoft.com/office/powerpoint/2010/main" val="34463614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E1C30D-E469-1F2F-900E-28AFFED675F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A4F5225-A173-4BBC-C36C-B4BC44A79D7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C7D8751-EFE4-24AB-D323-28B73434DAA9}"/>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4327D05E-80BE-3824-0AE7-8D8D05121D71}"/>
              </a:ext>
            </a:extLst>
          </p:cNvPr>
          <p:cNvSpPr>
            <a:spLocks noGrp="1"/>
          </p:cNvSpPr>
          <p:nvPr>
            <p:ph type="sldNum" sz="quarter" idx="5"/>
          </p:nvPr>
        </p:nvSpPr>
        <p:spPr/>
        <p:txBody>
          <a:bodyPr/>
          <a:lstStyle/>
          <a:p>
            <a:fld id="{8E085CD3-C21A-B54B-BBC6-95D425A37699}" type="slidenum">
              <a:rPr lang="fr-FR" smtClean="0"/>
              <a:t>19</a:t>
            </a:fld>
            <a:endParaRPr lang="fr-FR"/>
          </a:p>
        </p:txBody>
      </p:sp>
    </p:spTree>
    <p:extLst>
      <p:ext uri="{BB962C8B-B14F-4D97-AF65-F5344CB8AC3E}">
        <p14:creationId xmlns:p14="http://schemas.microsoft.com/office/powerpoint/2010/main" val="10296379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273464-B02A-639E-C05F-0979E70E64D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BDC4B34-116E-641F-54D3-9BA4657E337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006CAD1-12F7-01CC-8490-3A59FBA2161A}"/>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649AAE7D-B4EF-C0E2-9728-E5EBCFFECF89}"/>
              </a:ext>
            </a:extLst>
          </p:cNvPr>
          <p:cNvSpPr>
            <a:spLocks noGrp="1"/>
          </p:cNvSpPr>
          <p:nvPr>
            <p:ph type="sldNum" sz="quarter" idx="5"/>
          </p:nvPr>
        </p:nvSpPr>
        <p:spPr/>
        <p:txBody>
          <a:bodyPr/>
          <a:lstStyle/>
          <a:p>
            <a:fld id="{8E085CD3-C21A-B54B-BBC6-95D425A37699}" type="slidenum">
              <a:rPr lang="fr-FR" smtClean="0"/>
              <a:t>20</a:t>
            </a:fld>
            <a:endParaRPr lang="fr-FR"/>
          </a:p>
        </p:txBody>
      </p:sp>
    </p:spTree>
    <p:extLst>
      <p:ext uri="{BB962C8B-B14F-4D97-AF65-F5344CB8AC3E}">
        <p14:creationId xmlns:p14="http://schemas.microsoft.com/office/powerpoint/2010/main" val="1472710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92289-AE94-9850-F147-589C564EBBC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B5D3D2C-163D-24F5-8D51-11E13E4650C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E24884D-A0DD-AB2D-3AD9-246F12BF0B6A}"/>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81621006-ED31-BB1D-4468-2DF4C614EDD0}"/>
              </a:ext>
            </a:extLst>
          </p:cNvPr>
          <p:cNvSpPr>
            <a:spLocks noGrp="1"/>
          </p:cNvSpPr>
          <p:nvPr>
            <p:ph type="sldNum" sz="quarter" idx="5"/>
          </p:nvPr>
        </p:nvSpPr>
        <p:spPr/>
        <p:txBody>
          <a:bodyPr/>
          <a:lstStyle/>
          <a:p>
            <a:fld id="{8E085CD3-C21A-B54B-BBC6-95D425A37699}" type="slidenum">
              <a:rPr lang="fr-FR" smtClean="0"/>
              <a:t>4</a:t>
            </a:fld>
            <a:endParaRPr lang="fr-FR"/>
          </a:p>
        </p:txBody>
      </p:sp>
    </p:spTree>
    <p:extLst>
      <p:ext uri="{BB962C8B-B14F-4D97-AF65-F5344CB8AC3E}">
        <p14:creationId xmlns:p14="http://schemas.microsoft.com/office/powerpoint/2010/main" val="1932841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0ED7AF-7F5F-8EB6-E29F-D9E888701DE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A54E355-08A4-1535-24EC-89FED02D6AB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B64A35B-5983-C40C-58B1-8D01C65BBD13}"/>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76FBFC5D-B2F7-9F2E-A555-3464C35D840B}"/>
              </a:ext>
            </a:extLst>
          </p:cNvPr>
          <p:cNvSpPr>
            <a:spLocks noGrp="1"/>
          </p:cNvSpPr>
          <p:nvPr>
            <p:ph type="sldNum" sz="quarter" idx="5"/>
          </p:nvPr>
        </p:nvSpPr>
        <p:spPr/>
        <p:txBody>
          <a:bodyPr/>
          <a:lstStyle/>
          <a:p>
            <a:fld id="{8E085CD3-C21A-B54B-BBC6-95D425A37699}" type="slidenum">
              <a:rPr lang="fr-FR" smtClean="0"/>
              <a:t>5</a:t>
            </a:fld>
            <a:endParaRPr lang="fr-FR"/>
          </a:p>
        </p:txBody>
      </p:sp>
    </p:spTree>
    <p:extLst>
      <p:ext uri="{BB962C8B-B14F-4D97-AF65-F5344CB8AC3E}">
        <p14:creationId xmlns:p14="http://schemas.microsoft.com/office/powerpoint/2010/main" val="1764852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5FD814-5873-2EDC-2B4B-9F288B60DC5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7E3CE73-AA77-7182-5F08-2E6177028D3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24E98CA-43DC-718B-E814-AFCA5971E2D6}"/>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A63A8FB8-F2F2-3A60-9E71-3AC4F0467438}"/>
              </a:ext>
            </a:extLst>
          </p:cNvPr>
          <p:cNvSpPr>
            <a:spLocks noGrp="1"/>
          </p:cNvSpPr>
          <p:nvPr>
            <p:ph type="sldNum" sz="quarter" idx="5"/>
          </p:nvPr>
        </p:nvSpPr>
        <p:spPr/>
        <p:txBody>
          <a:bodyPr/>
          <a:lstStyle/>
          <a:p>
            <a:fld id="{8E085CD3-C21A-B54B-BBC6-95D425A37699}" type="slidenum">
              <a:rPr lang="fr-FR" smtClean="0"/>
              <a:t>6</a:t>
            </a:fld>
            <a:endParaRPr lang="fr-FR"/>
          </a:p>
        </p:txBody>
      </p:sp>
    </p:spTree>
    <p:extLst>
      <p:ext uri="{BB962C8B-B14F-4D97-AF65-F5344CB8AC3E}">
        <p14:creationId xmlns:p14="http://schemas.microsoft.com/office/powerpoint/2010/main" val="2256409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9EAACA-A8BC-4446-7C7D-C0C82740C71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9276474-F003-C255-A4E3-93E56B77826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00D3DEA-AF68-34EA-F5A9-CC805F82FFF4}"/>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6F24F9D0-793F-989B-676B-1C2522EFD1D1}"/>
              </a:ext>
            </a:extLst>
          </p:cNvPr>
          <p:cNvSpPr>
            <a:spLocks noGrp="1"/>
          </p:cNvSpPr>
          <p:nvPr>
            <p:ph type="sldNum" sz="quarter" idx="5"/>
          </p:nvPr>
        </p:nvSpPr>
        <p:spPr/>
        <p:txBody>
          <a:bodyPr/>
          <a:lstStyle/>
          <a:p>
            <a:fld id="{8E085CD3-C21A-B54B-BBC6-95D425A37699}" type="slidenum">
              <a:rPr lang="fr-FR" smtClean="0"/>
              <a:t>7</a:t>
            </a:fld>
            <a:endParaRPr lang="fr-FR"/>
          </a:p>
        </p:txBody>
      </p:sp>
    </p:spTree>
    <p:extLst>
      <p:ext uri="{BB962C8B-B14F-4D97-AF65-F5344CB8AC3E}">
        <p14:creationId xmlns:p14="http://schemas.microsoft.com/office/powerpoint/2010/main" val="2794939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BD3D59-883B-3403-084F-3CB91F15CFF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6FDE90C-3413-E336-4B38-BEC3F448320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689843F-1736-8205-3DEE-25E02AA5C8EB}"/>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F5F503D7-EF8C-54B8-7199-7C156544049C}"/>
              </a:ext>
            </a:extLst>
          </p:cNvPr>
          <p:cNvSpPr>
            <a:spLocks noGrp="1"/>
          </p:cNvSpPr>
          <p:nvPr>
            <p:ph type="sldNum" sz="quarter" idx="5"/>
          </p:nvPr>
        </p:nvSpPr>
        <p:spPr/>
        <p:txBody>
          <a:bodyPr/>
          <a:lstStyle/>
          <a:p>
            <a:fld id="{8E085CD3-C21A-B54B-BBC6-95D425A37699}" type="slidenum">
              <a:rPr lang="fr-FR" smtClean="0"/>
              <a:t>8</a:t>
            </a:fld>
            <a:endParaRPr lang="fr-FR"/>
          </a:p>
        </p:txBody>
      </p:sp>
    </p:spTree>
    <p:extLst>
      <p:ext uri="{BB962C8B-B14F-4D97-AF65-F5344CB8AC3E}">
        <p14:creationId xmlns:p14="http://schemas.microsoft.com/office/powerpoint/2010/main" val="3533801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2BA5C8-D77B-7D25-318B-9D2DBAD0B51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FFC52FE-B525-2482-3FA6-00C0DEC9E58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38D764B-F510-63A9-E956-B7C68EC910C9}"/>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EF9647BC-3278-9624-DFB5-3B4BE4CCC7D7}"/>
              </a:ext>
            </a:extLst>
          </p:cNvPr>
          <p:cNvSpPr>
            <a:spLocks noGrp="1"/>
          </p:cNvSpPr>
          <p:nvPr>
            <p:ph type="sldNum" sz="quarter" idx="5"/>
          </p:nvPr>
        </p:nvSpPr>
        <p:spPr/>
        <p:txBody>
          <a:bodyPr/>
          <a:lstStyle/>
          <a:p>
            <a:fld id="{8E085CD3-C21A-B54B-BBC6-95D425A37699}" type="slidenum">
              <a:rPr lang="fr-FR" smtClean="0"/>
              <a:t>9</a:t>
            </a:fld>
            <a:endParaRPr lang="fr-FR"/>
          </a:p>
        </p:txBody>
      </p:sp>
    </p:spTree>
    <p:extLst>
      <p:ext uri="{BB962C8B-B14F-4D97-AF65-F5344CB8AC3E}">
        <p14:creationId xmlns:p14="http://schemas.microsoft.com/office/powerpoint/2010/main" val="1380681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4235F5-EDAF-0BD3-5D60-A01D2DD118B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2D541E1-F149-6C36-755F-FEE090EB30A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451EF96-2183-4B2C-9767-1162600A23A2}"/>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6FE5B551-EB61-229A-128E-34650634A498}"/>
              </a:ext>
            </a:extLst>
          </p:cNvPr>
          <p:cNvSpPr>
            <a:spLocks noGrp="1"/>
          </p:cNvSpPr>
          <p:nvPr>
            <p:ph type="sldNum" sz="quarter" idx="5"/>
          </p:nvPr>
        </p:nvSpPr>
        <p:spPr/>
        <p:txBody>
          <a:bodyPr/>
          <a:lstStyle/>
          <a:p>
            <a:fld id="{8E085CD3-C21A-B54B-BBC6-95D425A37699}" type="slidenum">
              <a:rPr lang="fr-FR" smtClean="0"/>
              <a:t>10</a:t>
            </a:fld>
            <a:endParaRPr lang="fr-FR"/>
          </a:p>
        </p:txBody>
      </p:sp>
    </p:spTree>
    <p:extLst>
      <p:ext uri="{BB962C8B-B14F-4D97-AF65-F5344CB8AC3E}">
        <p14:creationId xmlns:p14="http://schemas.microsoft.com/office/powerpoint/2010/main" val="1842499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FCC66F-38E1-C47B-3C12-0080ED7547D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5BA1707-EEF9-AFBF-F201-5A7F2A91CC4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702718C-AECB-AEF7-51F1-688C057F0D6C}"/>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BAF6C67A-6DC0-2CC7-4153-3DCA4021CCBA}"/>
              </a:ext>
            </a:extLst>
          </p:cNvPr>
          <p:cNvSpPr>
            <a:spLocks noGrp="1"/>
          </p:cNvSpPr>
          <p:nvPr>
            <p:ph type="sldNum" sz="quarter" idx="5"/>
          </p:nvPr>
        </p:nvSpPr>
        <p:spPr/>
        <p:txBody>
          <a:bodyPr/>
          <a:lstStyle/>
          <a:p>
            <a:fld id="{8E085CD3-C21A-B54B-BBC6-95D425A37699}" type="slidenum">
              <a:rPr lang="fr-FR" smtClean="0"/>
              <a:t>11</a:t>
            </a:fld>
            <a:endParaRPr lang="fr-FR"/>
          </a:p>
        </p:txBody>
      </p:sp>
    </p:spTree>
    <p:extLst>
      <p:ext uri="{BB962C8B-B14F-4D97-AF65-F5344CB8AC3E}">
        <p14:creationId xmlns:p14="http://schemas.microsoft.com/office/powerpoint/2010/main" val="830182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re diapo - titre de la présenta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8051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 intercalaire - titre de chapitre">
    <p:spTree>
      <p:nvGrpSpPr>
        <p:cNvPr id="1" name=""/>
        <p:cNvGrpSpPr/>
        <p:nvPr/>
      </p:nvGrpSpPr>
      <p:grpSpPr>
        <a:xfrm>
          <a:off x="0" y="0"/>
          <a:ext cx="0" cy="0"/>
          <a:chOff x="0" y="0"/>
          <a:chExt cx="0" cy="0"/>
        </a:xfrm>
      </p:grpSpPr>
      <p:sp>
        <p:nvSpPr>
          <p:cNvPr id="6" name="ZoneTexte 5"/>
          <p:cNvSpPr txBox="1"/>
          <p:nvPr userDrawn="1"/>
        </p:nvSpPr>
        <p:spPr>
          <a:xfrm>
            <a:off x="2591197" y="5580947"/>
            <a:ext cx="184731" cy="337336"/>
          </a:xfrm>
          <a:prstGeom prst="rect">
            <a:avLst/>
          </a:prstGeom>
          <a:noFill/>
        </p:spPr>
        <p:txBody>
          <a:bodyPr wrap="none" rtlCol="0">
            <a:spAutoFit/>
          </a:bodyPr>
          <a:lstStyle/>
          <a:p>
            <a:endParaRPr lang="fr-FR" sz="1592" dirty="0"/>
          </a:p>
        </p:txBody>
      </p:sp>
    </p:spTree>
    <p:extLst>
      <p:ext uri="{BB962C8B-B14F-4D97-AF65-F5344CB8AC3E}">
        <p14:creationId xmlns:p14="http://schemas.microsoft.com/office/powerpoint/2010/main" val="1495103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 de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1028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LALI-Fond page titre1.jpg"/>
          <p:cNvPicPr>
            <a:picLocks noChangeAspect="1"/>
          </p:cNvPicPr>
          <p:nvPr userDrawn="1"/>
        </p:nvPicPr>
        <p:blipFill>
          <a:blip r:embed="rId3"/>
          <a:srcRect/>
          <a:stretch/>
        </p:blipFill>
        <p:spPr>
          <a:xfrm>
            <a:off x="2437" y="0"/>
            <a:ext cx="9139125" cy="5715000"/>
          </a:xfrm>
          <a:prstGeom prst="rect">
            <a:avLst/>
          </a:prstGeom>
        </p:spPr>
      </p:pic>
    </p:spTree>
    <p:extLst>
      <p:ext uri="{BB962C8B-B14F-4D97-AF65-F5344CB8AC3E}">
        <p14:creationId xmlns:p14="http://schemas.microsoft.com/office/powerpoint/2010/main" val="810892271"/>
      </p:ext>
    </p:extLst>
  </p:cSld>
  <p:clrMap bg1="lt1" tx1="dk1" bg2="lt2" tx2="dk2" accent1="accent1" accent2="accent2" accent3="accent3" accent4="accent4" accent5="accent5" accent6="accent6" hlink="hlink" folHlink="folHlink"/>
  <p:sldLayoutIdLst>
    <p:sldLayoutId id="2147483649" r:id="rId1"/>
  </p:sldLayoutIdLst>
  <p:hf sldNum="0" hdr="0" dt="0"/>
  <p:txStyles>
    <p:titleStyle>
      <a:lvl1pPr algn="r" defTabSz="472525" rtl="0" eaLnBrk="1" latinLnBrk="0" hangingPunct="1">
        <a:spcBef>
          <a:spcPct val="0"/>
        </a:spcBef>
        <a:buNone/>
        <a:defRPr lang="fr-FR" sz="3618" b="0" i="0" u="none" strike="noStrike" kern="1200" baseline="0" smtClean="0">
          <a:solidFill>
            <a:schemeClr val="bg1"/>
          </a:solidFill>
          <a:latin typeface="DIN-Black"/>
          <a:ea typeface="+mj-ea"/>
          <a:cs typeface="+mj-cs"/>
        </a:defRPr>
      </a:lvl1pPr>
    </p:titleStyle>
    <p:bodyStyle>
      <a:lvl1pPr marL="354393" indent="-354393" algn="l" defTabSz="472525" rtl="0" eaLnBrk="1" latinLnBrk="0" hangingPunct="1">
        <a:spcBef>
          <a:spcPct val="20000"/>
        </a:spcBef>
        <a:buFont typeface="Arial"/>
        <a:buChar char="•"/>
        <a:defRPr sz="3308" kern="1200">
          <a:solidFill>
            <a:schemeClr val="tx1"/>
          </a:solidFill>
          <a:latin typeface="+mn-lt"/>
          <a:ea typeface="+mn-ea"/>
          <a:cs typeface="+mn-cs"/>
        </a:defRPr>
      </a:lvl1pPr>
      <a:lvl2pPr marL="767853" indent="-295329" algn="l" defTabSz="472525" rtl="0" eaLnBrk="1" latinLnBrk="0" hangingPunct="1">
        <a:spcBef>
          <a:spcPct val="20000"/>
        </a:spcBef>
        <a:buFont typeface="Arial"/>
        <a:buChar char="–"/>
        <a:defRPr sz="2894" kern="1200">
          <a:solidFill>
            <a:schemeClr val="tx1"/>
          </a:solidFill>
          <a:latin typeface="+mn-lt"/>
          <a:ea typeface="+mn-ea"/>
          <a:cs typeface="+mn-cs"/>
        </a:defRPr>
      </a:lvl2pPr>
      <a:lvl3pPr marL="1181313" indent="-236262" algn="l" defTabSz="472525" rtl="0" eaLnBrk="1" latinLnBrk="0" hangingPunct="1">
        <a:spcBef>
          <a:spcPct val="20000"/>
        </a:spcBef>
        <a:buFont typeface="Arial"/>
        <a:buChar char="•"/>
        <a:defRPr sz="2480" kern="1200">
          <a:solidFill>
            <a:schemeClr val="tx1"/>
          </a:solidFill>
          <a:latin typeface="+mn-lt"/>
          <a:ea typeface="+mn-ea"/>
          <a:cs typeface="+mn-cs"/>
        </a:defRPr>
      </a:lvl3pPr>
      <a:lvl4pPr marL="1653838" indent="-236262" algn="l" defTabSz="472525" rtl="0" eaLnBrk="1" latinLnBrk="0" hangingPunct="1">
        <a:spcBef>
          <a:spcPct val="20000"/>
        </a:spcBef>
        <a:buFont typeface="Arial"/>
        <a:buChar char="–"/>
        <a:defRPr sz="2067" kern="1200">
          <a:solidFill>
            <a:schemeClr val="tx1"/>
          </a:solidFill>
          <a:latin typeface="+mn-lt"/>
          <a:ea typeface="+mn-ea"/>
          <a:cs typeface="+mn-cs"/>
        </a:defRPr>
      </a:lvl4pPr>
      <a:lvl5pPr marL="2126363" indent="-236262" algn="l" defTabSz="472525" rtl="0" eaLnBrk="1" latinLnBrk="0" hangingPunct="1">
        <a:spcBef>
          <a:spcPct val="20000"/>
        </a:spcBef>
        <a:buFont typeface="Arial"/>
        <a:buChar char="»"/>
        <a:defRPr sz="2067" kern="1200">
          <a:solidFill>
            <a:schemeClr val="tx1"/>
          </a:solidFill>
          <a:latin typeface="+mn-lt"/>
          <a:ea typeface="+mn-ea"/>
          <a:cs typeface="+mn-cs"/>
        </a:defRPr>
      </a:lvl5pPr>
      <a:lvl6pPr marL="2598887" indent="-236262" algn="l" defTabSz="472525" rtl="0" eaLnBrk="1" latinLnBrk="0" hangingPunct="1">
        <a:spcBef>
          <a:spcPct val="20000"/>
        </a:spcBef>
        <a:buFont typeface="Arial"/>
        <a:buChar char="•"/>
        <a:defRPr sz="2067" kern="1200">
          <a:solidFill>
            <a:schemeClr val="tx1"/>
          </a:solidFill>
          <a:latin typeface="+mn-lt"/>
          <a:ea typeface="+mn-ea"/>
          <a:cs typeface="+mn-cs"/>
        </a:defRPr>
      </a:lvl6pPr>
      <a:lvl7pPr marL="3071414" indent="-236262" algn="l" defTabSz="472525" rtl="0" eaLnBrk="1" latinLnBrk="0" hangingPunct="1">
        <a:spcBef>
          <a:spcPct val="20000"/>
        </a:spcBef>
        <a:buFont typeface="Arial"/>
        <a:buChar char="•"/>
        <a:defRPr sz="2067" kern="1200">
          <a:solidFill>
            <a:schemeClr val="tx1"/>
          </a:solidFill>
          <a:latin typeface="+mn-lt"/>
          <a:ea typeface="+mn-ea"/>
          <a:cs typeface="+mn-cs"/>
        </a:defRPr>
      </a:lvl7pPr>
      <a:lvl8pPr marL="3543938" indent="-236262" algn="l" defTabSz="472525" rtl="0" eaLnBrk="1" latinLnBrk="0" hangingPunct="1">
        <a:spcBef>
          <a:spcPct val="20000"/>
        </a:spcBef>
        <a:buFont typeface="Arial"/>
        <a:buChar char="•"/>
        <a:defRPr sz="2067" kern="1200">
          <a:solidFill>
            <a:schemeClr val="tx1"/>
          </a:solidFill>
          <a:latin typeface="+mn-lt"/>
          <a:ea typeface="+mn-ea"/>
          <a:cs typeface="+mn-cs"/>
        </a:defRPr>
      </a:lvl8pPr>
      <a:lvl9pPr marL="4016463" indent="-236262" algn="l" defTabSz="472525" rtl="0" eaLnBrk="1" latinLnBrk="0" hangingPunct="1">
        <a:spcBef>
          <a:spcPct val="20000"/>
        </a:spcBef>
        <a:buFont typeface="Arial"/>
        <a:buChar char="•"/>
        <a:defRPr sz="2067" kern="1200">
          <a:solidFill>
            <a:schemeClr val="tx1"/>
          </a:solidFill>
          <a:latin typeface="+mn-lt"/>
          <a:ea typeface="+mn-ea"/>
          <a:cs typeface="+mn-cs"/>
        </a:defRPr>
      </a:lvl9pPr>
    </p:bodyStyle>
    <p:otherStyle>
      <a:defPPr>
        <a:defRPr lang="fr-FR"/>
      </a:defPPr>
      <a:lvl1pPr marL="0" algn="l" defTabSz="472525" rtl="0" eaLnBrk="1" latinLnBrk="0" hangingPunct="1">
        <a:defRPr sz="1860" kern="1200">
          <a:solidFill>
            <a:schemeClr val="tx1"/>
          </a:solidFill>
          <a:latin typeface="+mn-lt"/>
          <a:ea typeface="+mn-ea"/>
          <a:cs typeface="+mn-cs"/>
        </a:defRPr>
      </a:lvl1pPr>
      <a:lvl2pPr marL="472525" algn="l" defTabSz="472525" rtl="0" eaLnBrk="1" latinLnBrk="0" hangingPunct="1">
        <a:defRPr sz="1860" kern="1200">
          <a:solidFill>
            <a:schemeClr val="tx1"/>
          </a:solidFill>
          <a:latin typeface="+mn-lt"/>
          <a:ea typeface="+mn-ea"/>
          <a:cs typeface="+mn-cs"/>
        </a:defRPr>
      </a:lvl2pPr>
      <a:lvl3pPr marL="945049" algn="l" defTabSz="472525" rtl="0" eaLnBrk="1" latinLnBrk="0" hangingPunct="1">
        <a:defRPr sz="1860" kern="1200">
          <a:solidFill>
            <a:schemeClr val="tx1"/>
          </a:solidFill>
          <a:latin typeface="+mn-lt"/>
          <a:ea typeface="+mn-ea"/>
          <a:cs typeface="+mn-cs"/>
        </a:defRPr>
      </a:lvl3pPr>
      <a:lvl4pPr marL="1417576" algn="l" defTabSz="472525" rtl="0" eaLnBrk="1" latinLnBrk="0" hangingPunct="1">
        <a:defRPr sz="1860" kern="1200">
          <a:solidFill>
            <a:schemeClr val="tx1"/>
          </a:solidFill>
          <a:latin typeface="+mn-lt"/>
          <a:ea typeface="+mn-ea"/>
          <a:cs typeface="+mn-cs"/>
        </a:defRPr>
      </a:lvl4pPr>
      <a:lvl5pPr marL="1890100" algn="l" defTabSz="472525" rtl="0" eaLnBrk="1" latinLnBrk="0" hangingPunct="1">
        <a:defRPr sz="1860" kern="1200">
          <a:solidFill>
            <a:schemeClr val="tx1"/>
          </a:solidFill>
          <a:latin typeface="+mn-lt"/>
          <a:ea typeface="+mn-ea"/>
          <a:cs typeface="+mn-cs"/>
        </a:defRPr>
      </a:lvl5pPr>
      <a:lvl6pPr marL="2362625" algn="l" defTabSz="472525" rtl="0" eaLnBrk="1" latinLnBrk="0" hangingPunct="1">
        <a:defRPr sz="1860" kern="1200">
          <a:solidFill>
            <a:schemeClr val="tx1"/>
          </a:solidFill>
          <a:latin typeface="+mn-lt"/>
          <a:ea typeface="+mn-ea"/>
          <a:cs typeface="+mn-cs"/>
        </a:defRPr>
      </a:lvl6pPr>
      <a:lvl7pPr marL="2835149" algn="l" defTabSz="472525" rtl="0" eaLnBrk="1" latinLnBrk="0" hangingPunct="1">
        <a:defRPr sz="1860" kern="1200">
          <a:solidFill>
            <a:schemeClr val="tx1"/>
          </a:solidFill>
          <a:latin typeface="+mn-lt"/>
          <a:ea typeface="+mn-ea"/>
          <a:cs typeface="+mn-cs"/>
        </a:defRPr>
      </a:lvl7pPr>
      <a:lvl8pPr marL="3307676" algn="l" defTabSz="472525" rtl="0" eaLnBrk="1" latinLnBrk="0" hangingPunct="1">
        <a:defRPr sz="1860" kern="1200">
          <a:solidFill>
            <a:schemeClr val="tx1"/>
          </a:solidFill>
          <a:latin typeface="+mn-lt"/>
          <a:ea typeface="+mn-ea"/>
          <a:cs typeface="+mn-cs"/>
        </a:defRPr>
      </a:lvl8pPr>
      <a:lvl9pPr marL="3780201" algn="l" defTabSz="472525" rtl="0" eaLnBrk="1" latinLnBrk="0" hangingPunct="1">
        <a:defRPr sz="18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LALI-Fond page intér.jpg"/>
          <p:cNvPicPr>
            <a:picLocks noChangeAspect="1"/>
          </p:cNvPicPr>
          <p:nvPr userDrawn="1"/>
        </p:nvPicPr>
        <p:blipFill>
          <a:blip r:embed="rId4"/>
          <a:srcRect/>
          <a:stretch/>
        </p:blipFill>
        <p:spPr>
          <a:xfrm>
            <a:off x="0" y="-1"/>
            <a:ext cx="9144000" cy="5718048"/>
          </a:xfrm>
          <a:prstGeom prst="rect">
            <a:avLst/>
          </a:prstGeom>
        </p:spPr>
      </p:pic>
    </p:spTree>
    <p:extLst>
      <p:ext uri="{BB962C8B-B14F-4D97-AF65-F5344CB8AC3E}">
        <p14:creationId xmlns:p14="http://schemas.microsoft.com/office/powerpoint/2010/main" val="2670442951"/>
      </p:ext>
    </p:extLst>
  </p:cSld>
  <p:clrMap bg1="lt1" tx1="dk1" bg2="lt2" tx2="dk2" accent1="accent1" accent2="accent2" accent3="accent3" accent4="accent4" accent5="accent5" accent6="accent6" hlink="hlink" folHlink="folHlink"/>
  <p:sldLayoutIdLst>
    <p:sldLayoutId id="2147483661" r:id="rId1"/>
    <p:sldLayoutId id="2147483662" r:id="rId2"/>
  </p:sldLayoutIdLst>
  <p:hf sldNum="0" hdr="0" dt="0"/>
  <p:txStyles>
    <p:titleStyle>
      <a:lvl1pPr algn="ctr" defTabSz="472525" rtl="0" eaLnBrk="1" latinLnBrk="0" hangingPunct="1">
        <a:spcBef>
          <a:spcPct val="0"/>
        </a:spcBef>
        <a:buNone/>
        <a:defRPr sz="4548" kern="1200">
          <a:solidFill>
            <a:schemeClr val="tx1"/>
          </a:solidFill>
          <a:latin typeface="+mj-lt"/>
          <a:ea typeface="+mj-ea"/>
          <a:cs typeface="+mj-cs"/>
        </a:defRPr>
      </a:lvl1pPr>
    </p:titleStyle>
    <p:bodyStyle>
      <a:lvl1pPr marL="354393" indent="-354393" algn="l" defTabSz="472525" rtl="0" eaLnBrk="1" latinLnBrk="0" hangingPunct="1">
        <a:spcBef>
          <a:spcPct val="20000"/>
        </a:spcBef>
        <a:buFont typeface="Arial"/>
        <a:buChar char="•"/>
        <a:defRPr sz="3308" kern="1200">
          <a:solidFill>
            <a:schemeClr val="tx1"/>
          </a:solidFill>
          <a:latin typeface="+mn-lt"/>
          <a:ea typeface="+mn-ea"/>
          <a:cs typeface="+mn-cs"/>
        </a:defRPr>
      </a:lvl1pPr>
      <a:lvl2pPr marL="767853" indent="-295329" algn="l" defTabSz="472525" rtl="0" eaLnBrk="1" latinLnBrk="0" hangingPunct="1">
        <a:spcBef>
          <a:spcPct val="20000"/>
        </a:spcBef>
        <a:buFont typeface="Arial"/>
        <a:buChar char="–"/>
        <a:defRPr sz="2894" kern="1200">
          <a:solidFill>
            <a:schemeClr val="tx1"/>
          </a:solidFill>
          <a:latin typeface="+mn-lt"/>
          <a:ea typeface="+mn-ea"/>
          <a:cs typeface="+mn-cs"/>
        </a:defRPr>
      </a:lvl2pPr>
      <a:lvl3pPr marL="1181313" indent="-236262" algn="l" defTabSz="472525" rtl="0" eaLnBrk="1" latinLnBrk="0" hangingPunct="1">
        <a:spcBef>
          <a:spcPct val="20000"/>
        </a:spcBef>
        <a:buFont typeface="Arial"/>
        <a:buChar char="•"/>
        <a:defRPr sz="2480" kern="1200">
          <a:solidFill>
            <a:schemeClr val="tx1"/>
          </a:solidFill>
          <a:latin typeface="+mn-lt"/>
          <a:ea typeface="+mn-ea"/>
          <a:cs typeface="+mn-cs"/>
        </a:defRPr>
      </a:lvl3pPr>
      <a:lvl4pPr marL="1653838" indent="-236262" algn="l" defTabSz="472525" rtl="0" eaLnBrk="1" latinLnBrk="0" hangingPunct="1">
        <a:spcBef>
          <a:spcPct val="20000"/>
        </a:spcBef>
        <a:buFont typeface="Arial"/>
        <a:buChar char="–"/>
        <a:defRPr sz="2067" kern="1200">
          <a:solidFill>
            <a:schemeClr val="tx1"/>
          </a:solidFill>
          <a:latin typeface="+mn-lt"/>
          <a:ea typeface="+mn-ea"/>
          <a:cs typeface="+mn-cs"/>
        </a:defRPr>
      </a:lvl4pPr>
      <a:lvl5pPr marL="2126363" indent="-236262" algn="l" defTabSz="472525" rtl="0" eaLnBrk="1" latinLnBrk="0" hangingPunct="1">
        <a:spcBef>
          <a:spcPct val="20000"/>
        </a:spcBef>
        <a:buFont typeface="Arial"/>
        <a:buChar char="»"/>
        <a:defRPr sz="2067" kern="1200">
          <a:solidFill>
            <a:schemeClr val="tx1"/>
          </a:solidFill>
          <a:latin typeface="+mn-lt"/>
          <a:ea typeface="+mn-ea"/>
          <a:cs typeface="+mn-cs"/>
        </a:defRPr>
      </a:lvl5pPr>
      <a:lvl6pPr marL="2598887" indent="-236262" algn="l" defTabSz="472525" rtl="0" eaLnBrk="1" latinLnBrk="0" hangingPunct="1">
        <a:spcBef>
          <a:spcPct val="20000"/>
        </a:spcBef>
        <a:buFont typeface="Arial"/>
        <a:buChar char="•"/>
        <a:defRPr sz="2067" kern="1200">
          <a:solidFill>
            <a:schemeClr val="tx1"/>
          </a:solidFill>
          <a:latin typeface="+mn-lt"/>
          <a:ea typeface="+mn-ea"/>
          <a:cs typeface="+mn-cs"/>
        </a:defRPr>
      </a:lvl6pPr>
      <a:lvl7pPr marL="3071414" indent="-236262" algn="l" defTabSz="472525" rtl="0" eaLnBrk="1" latinLnBrk="0" hangingPunct="1">
        <a:spcBef>
          <a:spcPct val="20000"/>
        </a:spcBef>
        <a:buFont typeface="Arial"/>
        <a:buChar char="•"/>
        <a:defRPr sz="2067" kern="1200">
          <a:solidFill>
            <a:schemeClr val="tx1"/>
          </a:solidFill>
          <a:latin typeface="+mn-lt"/>
          <a:ea typeface="+mn-ea"/>
          <a:cs typeface="+mn-cs"/>
        </a:defRPr>
      </a:lvl7pPr>
      <a:lvl8pPr marL="3543938" indent="-236262" algn="l" defTabSz="472525" rtl="0" eaLnBrk="1" latinLnBrk="0" hangingPunct="1">
        <a:spcBef>
          <a:spcPct val="20000"/>
        </a:spcBef>
        <a:buFont typeface="Arial"/>
        <a:buChar char="•"/>
        <a:defRPr sz="2067" kern="1200">
          <a:solidFill>
            <a:schemeClr val="tx1"/>
          </a:solidFill>
          <a:latin typeface="+mn-lt"/>
          <a:ea typeface="+mn-ea"/>
          <a:cs typeface="+mn-cs"/>
        </a:defRPr>
      </a:lvl8pPr>
      <a:lvl9pPr marL="4016463" indent="-236262" algn="l" defTabSz="472525" rtl="0" eaLnBrk="1" latinLnBrk="0" hangingPunct="1">
        <a:spcBef>
          <a:spcPct val="20000"/>
        </a:spcBef>
        <a:buFont typeface="Arial"/>
        <a:buChar char="•"/>
        <a:defRPr sz="2067" kern="1200">
          <a:solidFill>
            <a:schemeClr val="tx1"/>
          </a:solidFill>
          <a:latin typeface="+mn-lt"/>
          <a:ea typeface="+mn-ea"/>
          <a:cs typeface="+mn-cs"/>
        </a:defRPr>
      </a:lvl9pPr>
    </p:bodyStyle>
    <p:otherStyle>
      <a:defPPr>
        <a:defRPr lang="fr-FR"/>
      </a:defPPr>
      <a:lvl1pPr marL="0" algn="l" defTabSz="472525" rtl="0" eaLnBrk="1" latinLnBrk="0" hangingPunct="1">
        <a:defRPr sz="1860" kern="1200">
          <a:solidFill>
            <a:schemeClr val="tx1"/>
          </a:solidFill>
          <a:latin typeface="+mn-lt"/>
          <a:ea typeface="+mn-ea"/>
          <a:cs typeface="+mn-cs"/>
        </a:defRPr>
      </a:lvl1pPr>
      <a:lvl2pPr marL="472525" algn="l" defTabSz="472525" rtl="0" eaLnBrk="1" latinLnBrk="0" hangingPunct="1">
        <a:defRPr sz="1860" kern="1200">
          <a:solidFill>
            <a:schemeClr val="tx1"/>
          </a:solidFill>
          <a:latin typeface="+mn-lt"/>
          <a:ea typeface="+mn-ea"/>
          <a:cs typeface="+mn-cs"/>
        </a:defRPr>
      </a:lvl2pPr>
      <a:lvl3pPr marL="945049" algn="l" defTabSz="472525" rtl="0" eaLnBrk="1" latinLnBrk="0" hangingPunct="1">
        <a:defRPr sz="1860" kern="1200">
          <a:solidFill>
            <a:schemeClr val="tx1"/>
          </a:solidFill>
          <a:latin typeface="+mn-lt"/>
          <a:ea typeface="+mn-ea"/>
          <a:cs typeface="+mn-cs"/>
        </a:defRPr>
      </a:lvl3pPr>
      <a:lvl4pPr marL="1417576" algn="l" defTabSz="472525" rtl="0" eaLnBrk="1" latinLnBrk="0" hangingPunct="1">
        <a:defRPr sz="1860" kern="1200">
          <a:solidFill>
            <a:schemeClr val="tx1"/>
          </a:solidFill>
          <a:latin typeface="+mn-lt"/>
          <a:ea typeface="+mn-ea"/>
          <a:cs typeface="+mn-cs"/>
        </a:defRPr>
      </a:lvl4pPr>
      <a:lvl5pPr marL="1890100" algn="l" defTabSz="472525" rtl="0" eaLnBrk="1" latinLnBrk="0" hangingPunct="1">
        <a:defRPr sz="1860" kern="1200">
          <a:solidFill>
            <a:schemeClr val="tx1"/>
          </a:solidFill>
          <a:latin typeface="+mn-lt"/>
          <a:ea typeface="+mn-ea"/>
          <a:cs typeface="+mn-cs"/>
        </a:defRPr>
      </a:lvl5pPr>
      <a:lvl6pPr marL="2362625" algn="l" defTabSz="472525" rtl="0" eaLnBrk="1" latinLnBrk="0" hangingPunct="1">
        <a:defRPr sz="1860" kern="1200">
          <a:solidFill>
            <a:schemeClr val="tx1"/>
          </a:solidFill>
          <a:latin typeface="+mn-lt"/>
          <a:ea typeface="+mn-ea"/>
          <a:cs typeface="+mn-cs"/>
        </a:defRPr>
      </a:lvl6pPr>
      <a:lvl7pPr marL="2835149" algn="l" defTabSz="472525" rtl="0" eaLnBrk="1" latinLnBrk="0" hangingPunct="1">
        <a:defRPr sz="1860" kern="1200">
          <a:solidFill>
            <a:schemeClr val="tx1"/>
          </a:solidFill>
          <a:latin typeface="+mn-lt"/>
          <a:ea typeface="+mn-ea"/>
          <a:cs typeface="+mn-cs"/>
        </a:defRPr>
      </a:lvl7pPr>
      <a:lvl8pPr marL="3307676" algn="l" defTabSz="472525" rtl="0" eaLnBrk="1" latinLnBrk="0" hangingPunct="1">
        <a:defRPr sz="1860" kern="1200">
          <a:solidFill>
            <a:schemeClr val="tx1"/>
          </a:solidFill>
          <a:latin typeface="+mn-lt"/>
          <a:ea typeface="+mn-ea"/>
          <a:cs typeface="+mn-cs"/>
        </a:defRPr>
      </a:lvl8pPr>
      <a:lvl9pPr marL="3780201" algn="l" defTabSz="472525" rtl="0" eaLnBrk="1" latinLnBrk="0" hangingPunct="1">
        <a:defRPr sz="18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hyperlink" Target="https://www.bulletin-officiel.developpement-durable.gouv.fr/documents/Bulletinofficiel-0034044/ATDI2513740C.pdf;jsessionid=65B1BE839A2DF26FB10172A4511D6E6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7"/>
          <p:cNvSpPr txBox="1">
            <a:spLocks/>
          </p:cNvSpPr>
          <p:nvPr/>
        </p:nvSpPr>
        <p:spPr>
          <a:xfrm>
            <a:off x="1059983" y="1961608"/>
            <a:ext cx="7491234" cy="1373371"/>
          </a:xfrm>
          <a:prstGeom prst="rect">
            <a:avLst/>
          </a:prstGeom>
        </p:spPr>
        <p:txBody>
          <a:bodyPr vert="horz"/>
          <a:lstStyle>
            <a:lvl1pPr marL="0" indent="0" algn="l" defTabSz="457200" rtl="0" eaLnBrk="1" latinLnBrk="0" hangingPunct="1">
              <a:spcBef>
                <a:spcPts val="0"/>
              </a:spcBef>
              <a:buFont typeface="Arial"/>
              <a:buNone/>
              <a:defRPr sz="4000" kern="1200">
                <a:solidFill>
                  <a:srgbClr val="E3000B"/>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FR" sz="4400" dirty="0"/>
              <a:t>Les indicateurs associés à l’Aide à la Gestion Locative Sociale (AGLS)</a:t>
            </a:r>
            <a:endParaRPr lang="fr-FR" sz="2800" b="1" dirty="0">
              <a:latin typeface="Arial"/>
              <a:cs typeface="Arial"/>
            </a:endParaRPr>
          </a:p>
        </p:txBody>
      </p:sp>
      <p:sp>
        <p:nvSpPr>
          <p:cNvPr id="8" name="Espace réservé du texte 11"/>
          <p:cNvSpPr txBox="1">
            <a:spLocks/>
          </p:cNvSpPr>
          <p:nvPr/>
        </p:nvSpPr>
        <p:spPr>
          <a:xfrm>
            <a:off x="1242766" y="4740016"/>
            <a:ext cx="7308451" cy="383953"/>
          </a:xfrm>
          <a:prstGeom prst="rect">
            <a:avLst/>
          </a:prstGeom>
        </p:spPr>
        <p:txBody>
          <a:bodyPr vert="horz"/>
          <a:lstStyle>
            <a:lvl1pPr marL="0" indent="0" algn="l" defTabSz="457200" rtl="0" eaLnBrk="1" latinLnBrk="0" hangingPunct="1">
              <a:spcBef>
                <a:spcPct val="20000"/>
              </a:spcBef>
              <a:buFont typeface="Arial"/>
              <a:buNone/>
              <a:defRPr sz="3200" kern="1200">
                <a:solidFill>
                  <a:srgbClr val="172154"/>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653" dirty="0">
                <a:latin typeface="Arial"/>
                <a:cs typeface="Arial"/>
              </a:rPr>
              <a:t>Mardi 27 janvier 2026</a:t>
            </a:r>
          </a:p>
        </p:txBody>
      </p:sp>
      <p:sp>
        <p:nvSpPr>
          <p:cNvPr id="5" name="Espace réservé du texte 11"/>
          <p:cNvSpPr txBox="1">
            <a:spLocks/>
          </p:cNvSpPr>
          <p:nvPr/>
        </p:nvSpPr>
        <p:spPr>
          <a:xfrm>
            <a:off x="3469528" y="172618"/>
            <a:ext cx="3728429" cy="383953"/>
          </a:xfrm>
          <a:prstGeom prst="rect">
            <a:avLst/>
          </a:prstGeom>
        </p:spPr>
        <p:txBody>
          <a:bodyPr vert="horz" lIns="0" rIns="0"/>
          <a:lstStyle>
            <a:lvl1pPr marL="0" indent="0" algn="l" defTabSz="457200" rtl="0" eaLnBrk="1" latinLnBrk="0" hangingPunct="1">
              <a:spcBef>
                <a:spcPct val="20000"/>
              </a:spcBef>
              <a:buFont typeface="Arial"/>
              <a:buNone/>
              <a:defRPr sz="3200" kern="1200">
                <a:solidFill>
                  <a:srgbClr val="172154"/>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447" b="1" spc="103" dirty="0" err="1"/>
              <a:t>logementdinsertion.org</a:t>
            </a:r>
            <a:endParaRPr lang="fr-FR" sz="1447" b="1" spc="103" dirty="0"/>
          </a:p>
        </p:txBody>
      </p:sp>
    </p:spTree>
    <p:extLst>
      <p:ext uri="{BB962C8B-B14F-4D97-AF65-F5344CB8AC3E}">
        <p14:creationId xmlns:p14="http://schemas.microsoft.com/office/powerpoint/2010/main" val="3848882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666853-75E0-4303-D40B-3ECD5BF22D3D}"/>
            </a:ext>
          </a:extLst>
        </p:cNvPr>
        <p:cNvGrpSpPr/>
        <p:nvPr/>
      </p:nvGrpSpPr>
      <p:grpSpPr>
        <a:xfrm>
          <a:off x="0" y="0"/>
          <a:ext cx="0" cy="0"/>
          <a:chOff x="0" y="0"/>
          <a:chExt cx="0" cy="0"/>
        </a:xfrm>
      </p:grpSpPr>
      <p:sp>
        <p:nvSpPr>
          <p:cNvPr id="2" name="Espace réservé du texte 11">
            <a:extLst>
              <a:ext uri="{FF2B5EF4-FFF2-40B4-BE49-F238E27FC236}">
                <a16:creationId xmlns:a16="http://schemas.microsoft.com/office/drawing/2014/main" id="{47AE2886-09B3-0BEA-7F9D-8861DAC32B7B}"/>
              </a:ext>
            </a:extLst>
          </p:cNvPr>
          <p:cNvSpPr txBox="1">
            <a:spLocks/>
          </p:cNvSpPr>
          <p:nvPr/>
        </p:nvSpPr>
        <p:spPr>
          <a:xfrm>
            <a:off x="2574047" y="141088"/>
            <a:ext cx="3728429" cy="383953"/>
          </a:xfrm>
          <a:prstGeom prst="rect">
            <a:avLst/>
          </a:prstGeom>
        </p:spPr>
        <p:txBody>
          <a:bodyPr vert="horz" lIns="0" rIns="0"/>
          <a:lstStyle>
            <a:lvl1pPr marL="0" indent="0" algn="l" defTabSz="457200" rtl="0" eaLnBrk="1" latinLnBrk="0" hangingPunct="1">
              <a:spcBef>
                <a:spcPct val="20000"/>
              </a:spcBef>
              <a:buFont typeface="Arial"/>
              <a:buNone/>
              <a:defRPr sz="3200" kern="1200">
                <a:solidFill>
                  <a:srgbClr val="172154"/>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200" b="1" spc="103" dirty="0" err="1"/>
              <a:t>logementdinsertion.org</a:t>
            </a:r>
            <a:endParaRPr lang="fr-FR" sz="1200" b="1" spc="103" dirty="0"/>
          </a:p>
        </p:txBody>
      </p:sp>
      <p:sp>
        <p:nvSpPr>
          <p:cNvPr id="3" name="Espace réservé du texte 4">
            <a:extLst>
              <a:ext uri="{FF2B5EF4-FFF2-40B4-BE49-F238E27FC236}">
                <a16:creationId xmlns:a16="http://schemas.microsoft.com/office/drawing/2014/main" id="{7C3C4B7E-CC03-5D2B-3614-D0FE6C7B7085}"/>
              </a:ext>
            </a:extLst>
          </p:cNvPr>
          <p:cNvSpPr txBox="1">
            <a:spLocks/>
          </p:cNvSpPr>
          <p:nvPr/>
        </p:nvSpPr>
        <p:spPr>
          <a:xfrm>
            <a:off x="5631711" y="132519"/>
            <a:ext cx="3158593" cy="193070"/>
          </a:xfrm>
          <a:prstGeom prst="rect">
            <a:avLst/>
          </a:prstGeom>
        </p:spPr>
        <p:txBody>
          <a:bodyPr vert="horz"/>
          <a:lstStyle>
            <a:lvl1pPr marL="0" indent="0" algn="r" defTabSz="457200" rtl="0" eaLnBrk="1" latinLnBrk="0" hangingPunct="1">
              <a:spcBef>
                <a:spcPct val="20000"/>
              </a:spcBef>
              <a:buFont typeface="Arial"/>
              <a:buNone/>
              <a:defRPr sz="1100" kern="1200">
                <a:solidFill>
                  <a:srgbClr val="172154"/>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137" b="1" dirty="0"/>
              <a:t>Les indicateurs associés à  l’Aide à la Gestion Locative Sociale (AGLS)</a:t>
            </a:r>
          </a:p>
        </p:txBody>
      </p:sp>
      <p:sp>
        <p:nvSpPr>
          <p:cNvPr id="6" name="Titre 1">
            <a:extLst>
              <a:ext uri="{FF2B5EF4-FFF2-40B4-BE49-F238E27FC236}">
                <a16:creationId xmlns:a16="http://schemas.microsoft.com/office/drawing/2014/main" id="{B0C9CF2F-ACF7-D581-5874-4D552FAB5135}"/>
              </a:ext>
            </a:extLst>
          </p:cNvPr>
          <p:cNvSpPr txBox="1">
            <a:spLocks/>
          </p:cNvSpPr>
          <p:nvPr/>
        </p:nvSpPr>
        <p:spPr>
          <a:xfrm>
            <a:off x="838200" y="808644"/>
            <a:ext cx="7952104" cy="9971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800" b="1" i="0" u="none" strike="noStrike" kern="1200" cap="none" spc="0" normalizeH="0" baseline="0" noProof="0" dirty="0">
                <a:ln>
                  <a:noFill/>
                </a:ln>
                <a:solidFill>
                  <a:sysClr val="windowText" lastClr="000000"/>
                </a:solidFill>
                <a:effectLst/>
                <a:uLnTx/>
                <a:uFillTx/>
                <a:latin typeface="Aptos Display" panose="02110004020202020204"/>
                <a:ea typeface="+mj-ea"/>
                <a:cs typeface="+mj-cs"/>
              </a:rPr>
              <a:t>L’indicateur « Taux de logement mis à disposition au SIAO » :</a:t>
            </a:r>
          </a:p>
        </p:txBody>
      </p:sp>
      <p:sp>
        <p:nvSpPr>
          <p:cNvPr id="7" name="Espace réservé du contenu 2">
            <a:extLst>
              <a:ext uri="{FF2B5EF4-FFF2-40B4-BE49-F238E27FC236}">
                <a16:creationId xmlns:a16="http://schemas.microsoft.com/office/drawing/2014/main" id="{4516FF9F-87BA-11CF-7C41-5524F1119C13}"/>
              </a:ext>
            </a:extLst>
          </p:cNvPr>
          <p:cNvSpPr txBox="1">
            <a:spLocks/>
          </p:cNvSpPr>
          <p:nvPr/>
        </p:nvSpPr>
        <p:spPr>
          <a:xfrm>
            <a:off x="838200" y="1805788"/>
            <a:ext cx="7952104" cy="3627403"/>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fr-FR" sz="2400" b="1" dirty="0">
                <a:solidFill>
                  <a:sysClr val="windowText" lastClr="000000"/>
                </a:solidFill>
                <a:latin typeface="Aptos" panose="02110004020202020204"/>
              </a:rPr>
              <a:t>Gestion en flux : </a:t>
            </a:r>
            <a:r>
              <a:rPr lang="fr-FR" sz="2400" dirty="0">
                <a:solidFill>
                  <a:sysClr val="windowText" lastClr="000000"/>
                </a:solidFill>
                <a:latin typeface="Aptos" panose="02110004020202020204"/>
              </a:rPr>
              <a:t>le gestionnaire s’engage à ce qu’une part « X » des logements remis en location chaque année soit mis à disposition au SIAO. Cette part est fixée dans la convention tripartite Etat-SIAO-gestionnaire à hauteur du contingent préfectoral inscrit dans la convention APL ou, à défaut, à 30%.</a:t>
            </a:r>
          </a:p>
          <a:p>
            <a:pPr>
              <a:defRPr/>
            </a:pPr>
            <a:r>
              <a:rPr lang="fr-FR" sz="2400" dirty="0">
                <a:solidFill>
                  <a:sysClr val="windowText" lastClr="000000"/>
                </a:solidFill>
                <a:latin typeface="Aptos" panose="02110004020202020204"/>
              </a:rPr>
              <a:t>Ratio :</a:t>
            </a:r>
          </a:p>
          <a:p>
            <a:pPr marL="0" indent="0" algn="ctr">
              <a:buNone/>
              <a:defRPr/>
            </a:pPr>
            <a:r>
              <a:rPr lang="fr-FR" sz="2400" dirty="0">
                <a:solidFill>
                  <a:sysClr val="windowText" lastClr="000000"/>
                </a:solidFill>
                <a:latin typeface="Aptos" panose="02110004020202020204"/>
              </a:rPr>
              <a:t>Nombre de logements mis à disposition au SIAO dans l’année</a:t>
            </a:r>
          </a:p>
          <a:p>
            <a:pPr marL="0" indent="0" algn="ctr">
              <a:buNone/>
              <a:defRPr/>
            </a:pPr>
            <a:r>
              <a:rPr lang="fr-FR" sz="2400" dirty="0">
                <a:solidFill>
                  <a:sysClr val="windowText" lastClr="000000"/>
                </a:solidFill>
                <a:latin typeface="Aptos" panose="02110004020202020204"/>
              </a:rPr>
              <a:t>Nombre total de remises en location dans l’année</a:t>
            </a:r>
          </a:p>
          <a:p>
            <a:pPr>
              <a:defRPr/>
            </a:pPr>
            <a:endParaRPr lang="fr-FR" sz="2400" dirty="0">
              <a:solidFill>
                <a:sysClr val="windowText" lastClr="000000"/>
              </a:solidFill>
              <a:latin typeface="Aptos" panose="02110004020202020204"/>
            </a:endParaRPr>
          </a:p>
          <a:p>
            <a:pPr>
              <a:defRPr/>
            </a:pPr>
            <a:r>
              <a:rPr lang="fr-FR" sz="2400" dirty="0">
                <a:solidFill>
                  <a:sysClr val="windowText" lastClr="000000"/>
                </a:solidFill>
                <a:latin typeface="Aptos" panose="02110004020202020204"/>
              </a:rPr>
              <a:t>cible : « X », taux de mise à disposition au SIAO défini dans la convention tripartite Etat-SIAO-gestionnaire</a:t>
            </a:r>
          </a:p>
        </p:txBody>
      </p:sp>
      <mc:AlternateContent xmlns:mc="http://schemas.openxmlformats.org/markup-compatibility/2006" xmlns:p14="http://schemas.microsoft.com/office/powerpoint/2010/main">
        <mc:Choice Requires="p14">
          <p:contentPart p14:bwMode="auto" r:id="rId3">
            <p14:nvContentPartPr>
              <p14:cNvPr id="5" name="Encre 4">
                <a:extLst>
                  <a:ext uri="{FF2B5EF4-FFF2-40B4-BE49-F238E27FC236}">
                    <a16:creationId xmlns:a16="http://schemas.microsoft.com/office/drawing/2014/main" id="{D2DEFBE2-F4D6-0B1B-DFCF-D9DBC5D14F19}"/>
                  </a:ext>
                </a:extLst>
              </p14:cNvPr>
              <p14:cNvContentPartPr/>
              <p14:nvPr/>
            </p14:nvContentPartPr>
            <p14:xfrm>
              <a:off x="1105429" y="3790342"/>
              <a:ext cx="7423560" cy="8640"/>
            </p14:xfrm>
          </p:contentPart>
        </mc:Choice>
        <mc:Fallback xmlns="">
          <p:pic>
            <p:nvPicPr>
              <p:cNvPr id="5" name="Encre 4">
                <a:extLst>
                  <a:ext uri="{FF2B5EF4-FFF2-40B4-BE49-F238E27FC236}">
                    <a16:creationId xmlns:a16="http://schemas.microsoft.com/office/drawing/2014/main" id="{D2DEFBE2-F4D6-0B1B-DFCF-D9DBC5D14F19}"/>
                  </a:ext>
                </a:extLst>
              </p:cNvPr>
              <p:cNvPicPr/>
              <p:nvPr/>
            </p:nvPicPr>
            <p:blipFill>
              <a:blip r:embed="rId4"/>
              <a:stretch>
                <a:fillRect/>
              </a:stretch>
            </p:blipFill>
            <p:spPr>
              <a:xfrm>
                <a:off x="1096429" y="3781342"/>
                <a:ext cx="7441200" cy="26280"/>
              </a:xfrm>
              <a:prstGeom prst="rect">
                <a:avLst/>
              </a:prstGeom>
            </p:spPr>
          </p:pic>
        </mc:Fallback>
      </mc:AlternateContent>
    </p:spTree>
    <p:extLst>
      <p:ext uri="{BB962C8B-B14F-4D97-AF65-F5344CB8AC3E}">
        <p14:creationId xmlns:p14="http://schemas.microsoft.com/office/powerpoint/2010/main" val="2986070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610DD9-3F2A-A165-6394-F1EC21C7C516}"/>
            </a:ext>
          </a:extLst>
        </p:cNvPr>
        <p:cNvGrpSpPr/>
        <p:nvPr/>
      </p:nvGrpSpPr>
      <p:grpSpPr>
        <a:xfrm>
          <a:off x="0" y="0"/>
          <a:ext cx="0" cy="0"/>
          <a:chOff x="0" y="0"/>
          <a:chExt cx="0" cy="0"/>
        </a:xfrm>
      </p:grpSpPr>
      <p:sp>
        <p:nvSpPr>
          <p:cNvPr id="2" name="Espace réservé du texte 11">
            <a:extLst>
              <a:ext uri="{FF2B5EF4-FFF2-40B4-BE49-F238E27FC236}">
                <a16:creationId xmlns:a16="http://schemas.microsoft.com/office/drawing/2014/main" id="{72A29D14-5C30-35C4-AFC5-E65D87B5BB6B}"/>
              </a:ext>
            </a:extLst>
          </p:cNvPr>
          <p:cNvSpPr txBox="1">
            <a:spLocks/>
          </p:cNvSpPr>
          <p:nvPr/>
        </p:nvSpPr>
        <p:spPr>
          <a:xfrm>
            <a:off x="2574047" y="141088"/>
            <a:ext cx="3728429" cy="383953"/>
          </a:xfrm>
          <a:prstGeom prst="rect">
            <a:avLst/>
          </a:prstGeom>
        </p:spPr>
        <p:txBody>
          <a:bodyPr vert="horz" lIns="0" rIns="0"/>
          <a:lstStyle>
            <a:lvl1pPr marL="0" indent="0" algn="l" defTabSz="457200" rtl="0" eaLnBrk="1" latinLnBrk="0" hangingPunct="1">
              <a:spcBef>
                <a:spcPct val="20000"/>
              </a:spcBef>
              <a:buFont typeface="Arial"/>
              <a:buNone/>
              <a:defRPr sz="3200" kern="1200">
                <a:solidFill>
                  <a:srgbClr val="172154"/>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200" b="1" spc="103" dirty="0" err="1"/>
              <a:t>logementdinsertion.org</a:t>
            </a:r>
            <a:endParaRPr lang="fr-FR" sz="1200" b="1" spc="103" dirty="0"/>
          </a:p>
        </p:txBody>
      </p:sp>
      <p:sp>
        <p:nvSpPr>
          <p:cNvPr id="3" name="Espace réservé du texte 4">
            <a:extLst>
              <a:ext uri="{FF2B5EF4-FFF2-40B4-BE49-F238E27FC236}">
                <a16:creationId xmlns:a16="http://schemas.microsoft.com/office/drawing/2014/main" id="{EE7C9F1A-C606-7F3B-7B16-92045AC61648}"/>
              </a:ext>
            </a:extLst>
          </p:cNvPr>
          <p:cNvSpPr txBox="1">
            <a:spLocks/>
          </p:cNvSpPr>
          <p:nvPr/>
        </p:nvSpPr>
        <p:spPr>
          <a:xfrm>
            <a:off x="5631711" y="132519"/>
            <a:ext cx="3158593" cy="193070"/>
          </a:xfrm>
          <a:prstGeom prst="rect">
            <a:avLst/>
          </a:prstGeom>
        </p:spPr>
        <p:txBody>
          <a:bodyPr vert="horz"/>
          <a:lstStyle>
            <a:lvl1pPr marL="0" indent="0" algn="r" defTabSz="457200" rtl="0" eaLnBrk="1" latinLnBrk="0" hangingPunct="1">
              <a:spcBef>
                <a:spcPct val="20000"/>
              </a:spcBef>
              <a:buFont typeface="Arial"/>
              <a:buNone/>
              <a:defRPr sz="1100" kern="1200">
                <a:solidFill>
                  <a:srgbClr val="172154"/>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137" b="1" dirty="0"/>
              <a:t>Les indicateurs associés à  l’Aide à la Gestion Locative Sociale (AGLS)</a:t>
            </a:r>
          </a:p>
        </p:txBody>
      </p:sp>
      <p:sp>
        <p:nvSpPr>
          <p:cNvPr id="6" name="Titre 1">
            <a:extLst>
              <a:ext uri="{FF2B5EF4-FFF2-40B4-BE49-F238E27FC236}">
                <a16:creationId xmlns:a16="http://schemas.microsoft.com/office/drawing/2014/main" id="{3EFDCE98-C0E7-DA4A-928E-325F4655D992}"/>
              </a:ext>
            </a:extLst>
          </p:cNvPr>
          <p:cNvSpPr txBox="1">
            <a:spLocks/>
          </p:cNvSpPr>
          <p:nvPr/>
        </p:nvSpPr>
        <p:spPr>
          <a:xfrm>
            <a:off x="838200" y="808644"/>
            <a:ext cx="7952104" cy="9971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800" b="1" i="0" u="none" strike="noStrike" kern="1200" cap="none" spc="0" normalizeH="0" baseline="0" noProof="0" dirty="0">
                <a:ln>
                  <a:noFill/>
                </a:ln>
                <a:solidFill>
                  <a:sysClr val="windowText" lastClr="000000"/>
                </a:solidFill>
                <a:effectLst/>
                <a:uLnTx/>
                <a:uFillTx/>
                <a:latin typeface="Aptos Display" panose="02110004020202020204"/>
                <a:ea typeface="+mj-ea"/>
                <a:cs typeface="+mj-cs"/>
              </a:rPr>
              <a:t>L’indicateur « Taux de logement mis à disposition au SIAO » :</a:t>
            </a:r>
          </a:p>
        </p:txBody>
      </p:sp>
      <p:sp>
        <p:nvSpPr>
          <p:cNvPr id="7" name="Espace réservé du contenu 2">
            <a:extLst>
              <a:ext uri="{FF2B5EF4-FFF2-40B4-BE49-F238E27FC236}">
                <a16:creationId xmlns:a16="http://schemas.microsoft.com/office/drawing/2014/main" id="{DB39D16E-E942-E6D9-B3DD-6B0C3084F6FF}"/>
              </a:ext>
            </a:extLst>
          </p:cNvPr>
          <p:cNvSpPr txBox="1">
            <a:spLocks/>
          </p:cNvSpPr>
          <p:nvPr/>
        </p:nvSpPr>
        <p:spPr>
          <a:xfrm>
            <a:off x="838200" y="1805788"/>
            <a:ext cx="7952104" cy="3627403"/>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defRPr/>
            </a:pPr>
            <a:r>
              <a:rPr lang="fr-FR" sz="2400" b="1" dirty="0">
                <a:solidFill>
                  <a:sysClr val="windowText" lastClr="000000"/>
                </a:solidFill>
                <a:latin typeface="Aptos" panose="02110004020202020204"/>
              </a:rPr>
              <a:t>Gestion en stock : </a:t>
            </a:r>
            <a:r>
              <a:rPr lang="fr-FR" sz="2400" dirty="0">
                <a:solidFill>
                  <a:sysClr val="windowText" lastClr="000000"/>
                </a:solidFill>
                <a:latin typeface="Aptos" panose="02110004020202020204"/>
              </a:rPr>
              <a:t>le gestionnaire s’engage à mettre à disposition au SIAO les logements qui ont été défini comme tel dans la convention tripartite Etat-SIAO-gestionnaire. Les logements relevant du contingent Etat doivent donc être clairement identifiés par le gestionnaire et le SIAO préalablement.</a:t>
            </a:r>
          </a:p>
          <a:p>
            <a:pPr>
              <a:defRPr/>
            </a:pPr>
            <a:r>
              <a:rPr lang="fr-FR" sz="2400" dirty="0">
                <a:solidFill>
                  <a:sysClr val="windowText" lastClr="000000"/>
                </a:solidFill>
                <a:latin typeface="Aptos" panose="02110004020202020204"/>
              </a:rPr>
              <a:t>Ratio :</a:t>
            </a:r>
          </a:p>
          <a:p>
            <a:pPr marL="0" indent="0" algn="ctr">
              <a:buNone/>
              <a:defRPr/>
            </a:pPr>
            <a:r>
              <a:rPr lang="fr-FR" sz="2400" dirty="0">
                <a:solidFill>
                  <a:sysClr val="windowText" lastClr="000000"/>
                </a:solidFill>
                <a:latin typeface="Aptos" panose="02110004020202020204"/>
              </a:rPr>
              <a:t>Nombre de logements mis à disposition au SIAO dans l’année</a:t>
            </a:r>
          </a:p>
          <a:p>
            <a:pPr marL="0" indent="0" algn="ctr">
              <a:buNone/>
              <a:defRPr/>
            </a:pPr>
            <a:r>
              <a:rPr lang="fr-FR" sz="2400" dirty="0">
                <a:solidFill>
                  <a:sysClr val="windowText" lastClr="000000"/>
                </a:solidFill>
                <a:latin typeface="Aptos" panose="02110004020202020204"/>
              </a:rPr>
              <a:t>Nombre total de remises en location relevant de la mise à disposition au SIAO dans l’année.</a:t>
            </a:r>
          </a:p>
          <a:p>
            <a:pPr>
              <a:defRPr/>
            </a:pPr>
            <a:endParaRPr lang="fr-FR" sz="2400" dirty="0">
              <a:solidFill>
                <a:sysClr val="windowText" lastClr="000000"/>
              </a:solidFill>
              <a:latin typeface="Aptos" panose="02110004020202020204"/>
            </a:endParaRPr>
          </a:p>
          <a:p>
            <a:pPr>
              <a:defRPr/>
            </a:pPr>
            <a:r>
              <a:rPr lang="fr-FR" sz="2400" dirty="0">
                <a:solidFill>
                  <a:sysClr val="windowText" lastClr="000000"/>
                </a:solidFill>
                <a:latin typeface="Aptos" panose="02110004020202020204"/>
              </a:rPr>
              <a:t>cible : </a:t>
            </a:r>
            <a:r>
              <a:rPr lang="fr-FR" sz="2400" b="1" dirty="0">
                <a:solidFill>
                  <a:sysClr val="windowText" lastClr="000000"/>
                </a:solidFill>
                <a:latin typeface="Aptos" panose="02110004020202020204"/>
              </a:rPr>
              <a:t>100%</a:t>
            </a:r>
            <a:r>
              <a:rPr lang="fr-FR" sz="2400" dirty="0">
                <a:solidFill>
                  <a:sysClr val="windowText" lastClr="000000"/>
                </a:solidFill>
                <a:latin typeface="Aptos" panose="02110004020202020204"/>
              </a:rPr>
              <a:t>. L’ensemble des logements relevant de ce contingent doivent être mis à disposition au SIAO</a:t>
            </a:r>
          </a:p>
        </p:txBody>
      </p:sp>
      <mc:AlternateContent xmlns:mc="http://schemas.openxmlformats.org/markup-compatibility/2006" xmlns:p14="http://schemas.microsoft.com/office/powerpoint/2010/main">
        <mc:Choice Requires="p14">
          <p:contentPart p14:bwMode="auto" r:id="rId3">
            <p14:nvContentPartPr>
              <p14:cNvPr id="5" name="Encre 4">
                <a:extLst>
                  <a:ext uri="{FF2B5EF4-FFF2-40B4-BE49-F238E27FC236}">
                    <a16:creationId xmlns:a16="http://schemas.microsoft.com/office/drawing/2014/main" id="{584C7955-AF10-FDAF-6B86-F32DF2472740}"/>
                  </a:ext>
                </a:extLst>
              </p14:cNvPr>
              <p14:cNvContentPartPr/>
              <p14:nvPr/>
            </p14:nvContentPartPr>
            <p14:xfrm>
              <a:off x="1102472" y="3615235"/>
              <a:ext cx="7423560" cy="8640"/>
            </p14:xfrm>
          </p:contentPart>
        </mc:Choice>
        <mc:Fallback xmlns="">
          <p:pic>
            <p:nvPicPr>
              <p:cNvPr id="5" name="Encre 4">
                <a:extLst>
                  <a:ext uri="{FF2B5EF4-FFF2-40B4-BE49-F238E27FC236}">
                    <a16:creationId xmlns:a16="http://schemas.microsoft.com/office/drawing/2014/main" id="{584C7955-AF10-FDAF-6B86-F32DF2472740}"/>
                  </a:ext>
                </a:extLst>
              </p:cNvPr>
              <p:cNvPicPr/>
              <p:nvPr/>
            </p:nvPicPr>
            <p:blipFill>
              <a:blip r:embed="rId4"/>
              <a:stretch>
                <a:fillRect/>
              </a:stretch>
            </p:blipFill>
            <p:spPr>
              <a:xfrm>
                <a:off x="1093472" y="3606235"/>
                <a:ext cx="7441200" cy="26280"/>
              </a:xfrm>
              <a:prstGeom prst="rect">
                <a:avLst/>
              </a:prstGeom>
            </p:spPr>
          </p:pic>
        </mc:Fallback>
      </mc:AlternateContent>
    </p:spTree>
    <p:extLst>
      <p:ext uri="{BB962C8B-B14F-4D97-AF65-F5344CB8AC3E}">
        <p14:creationId xmlns:p14="http://schemas.microsoft.com/office/powerpoint/2010/main" val="3682692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D0E7C3-03E9-23CA-DF8A-57FCFEF87AC0}"/>
            </a:ext>
          </a:extLst>
        </p:cNvPr>
        <p:cNvGrpSpPr/>
        <p:nvPr/>
      </p:nvGrpSpPr>
      <p:grpSpPr>
        <a:xfrm>
          <a:off x="0" y="0"/>
          <a:ext cx="0" cy="0"/>
          <a:chOff x="0" y="0"/>
          <a:chExt cx="0" cy="0"/>
        </a:xfrm>
      </p:grpSpPr>
      <p:sp>
        <p:nvSpPr>
          <p:cNvPr id="2" name="Espace réservé du texte 11">
            <a:extLst>
              <a:ext uri="{FF2B5EF4-FFF2-40B4-BE49-F238E27FC236}">
                <a16:creationId xmlns:a16="http://schemas.microsoft.com/office/drawing/2014/main" id="{7F7E2A23-65CB-8562-3BE9-B489F0342A9C}"/>
              </a:ext>
            </a:extLst>
          </p:cNvPr>
          <p:cNvSpPr txBox="1">
            <a:spLocks/>
          </p:cNvSpPr>
          <p:nvPr/>
        </p:nvSpPr>
        <p:spPr>
          <a:xfrm>
            <a:off x="2574047" y="141088"/>
            <a:ext cx="3728429" cy="383953"/>
          </a:xfrm>
          <a:prstGeom prst="rect">
            <a:avLst/>
          </a:prstGeom>
        </p:spPr>
        <p:txBody>
          <a:bodyPr vert="horz" lIns="0" rIns="0"/>
          <a:lstStyle>
            <a:lvl1pPr marL="0" indent="0" algn="l" defTabSz="457200" rtl="0" eaLnBrk="1" latinLnBrk="0" hangingPunct="1">
              <a:spcBef>
                <a:spcPct val="20000"/>
              </a:spcBef>
              <a:buFont typeface="Arial"/>
              <a:buNone/>
              <a:defRPr sz="3200" kern="1200">
                <a:solidFill>
                  <a:srgbClr val="172154"/>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200" b="1" spc="103" dirty="0" err="1"/>
              <a:t>logementdinsertion.org</a:t>
            </a:r>
            <a:endParaRPr lang="fr-FR" sz="1200" b="1" spc="103" dirty="0"/>
          </a:p>
        </p:txBody>
      </p:sp>
      <p:sp>
        <p:nvSpPr>
          <p:cNvPr id="3" name="Espace réservé du texte 4">
            <a:extLst>
              <a:ext uri="{FF2B5EF4-FFF2-40B4-BE49-F238E27FC236}">
                <a16:creationId xmlns:a16="http://schemas.microsoft.com/office/drawing/2014/main" id="{CD269C56-FE47-3460-C61C-80842EFAC046}"/>
              </a:ext>
            </a:extLst>
          </p:cNvPr>
          <p:cNvSpPr txBox="1">
            <a:spLocks/>
          </p:cNvSpPr>
          <p:nvPr/>
        </p:nvSpPr>
        <p:spPr>
          <a:xfrm>
            <a:off x="5631711" y="132519"/>
            <a:ext cx="3158593" cy="193070"/>
          </a:xfrm>
          <a:prstGeom prst="rect">
            <a:avLst/>
          </a:prstGeom>
        </p:spPr>
        <p:txBody>
          <a:bodyPr vert="horz"/>
          <a:lstStyle>
            <a:lvl1pPr marL="0" indent="0" algn="r" defTabSz="457200" rtl="0" eaLnBrk="1" latinLnBrk="0" hangingPunct="1">
              <a:spcBef>
                <a:spcPct val="20000"/>
              </a:spcBef>
              <a:buFont typeface="Arial"/>
              <a:buNone/>
              <a:defRPr sz="1100" kern="1200">
                <a:solidFill>
                  <a:srgbClr val="172154"/>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137" b="1" dirty="0"/>
              <a:t>Les indicateurs associés à  l’Aide à la Gestion Locative Sociale (AGLS)</a:t>
            </a:r>
          </a:p>
        </p:txBody>
      </p:sp>
      <p:sp>
        <p:nvSpPr>
          <p:cNvPr id="6" name="Titre 1">
            <a:extLst>
              <a:ext uri="{FF2B5EF4-FFF2-40B4-BE49-F238E27FC236}">
                <a16:creationId xmlns:a16="http://schemas.microsoft.com/office/drawing/2014/main" id="{01785E68-1304-34B9-A3D5-1CB1A6096144}"/>
              </a:ext>
            </a:extLst>
          </p:cNvPr>
          <p:cNvSpPr txBox="1">
            <a:spLocks/>
          </p:cNvSpPr>
          <p:nvPr/>
        </p:nvSpPr>
        <p:spPr>
          <a:xfrm>
            <a:off x="779228" y="808644"/>
            <a:ext cx="8011076" cy="9971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800" b="1" i="0" u="none" strike="noStrike" kern="1200" cap="none" spc="0" normalizeH="0" baseline="0" noProof="0" dirty="0">
                <a:ln>
                  <a:noFill/>
                </a:ln>
                <a:solidFill>
                  <a:sysClr val="windowText" lastClr="000000"/>
                </a:solidFill>
                <a:effectLst/>
                <a:uLnTx/>
                <a:uFillTx/>
                <a:latin typeface="Aptos Display" panose="02110004020202020204"/>
                <a:ea typeface="+mj-ea"/>
                <a:cs typeface="+mj-cs"/>
              </a:rPr>
              <a:t>Les champs libres caractérisant les actions de GLS :</a:t>
            </a:r>
          </a:p>
        </p:txBody>
      </p:sp>
      <p:sp>
        <p:nvSpPr>
          <p:cNvPr id="7" name="Espace réservé du contenu 2">
            <a:extLst>
              <a:ext uri="{FF2B5EF4-FFF2-40B4-BE49-F238E27FC236}">
                <a16:creationId xmlns:a16="http://schemas.microsoft.com/office/drawing/2014/main" id="{4BFEE4FF-BF25-B153-EA29-389085E15A9F}"/>
              </a:ext>
            </a:extLst>
          </p:cNvPr>
          <p:cNvSpPr txBox="1">
            <a:spLocks/>
          </p:cNvSpPr>
          <p:nvPr/>
        </p:nvSpPr>
        <p:spPr>
          <a:xfrm>
            <a:off x="838200" y="1805788"/>
            <a:ext cx="7952104" cy="36274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defRPr/>
            </a:pPr>
            <a:endParaRPr lang="fr-FR" sz="2400" dirty="0">
              <a:solidFill>
                <a:sysClr val="windowText" lastClr="000000"/>
              </a:solidFill>
              <a:latin typeface="Aptos" panose="02110004020202020204"/>
            </a:endParaRPr>
          </a:p>
        </p:txBody>
      </p:sp>
      <p:sp>
        <p:nvSpPr>
          <p:cNvPr id="8" name="ZoneTexte 7">
            <a:extLst>
              <a:ext uri="{FF2B5EF4-FFF2-40B4-BE49-F238E27FC236}">
                <a16:creationId xmlns:a16="http://schemas.microsoft.com/office/drawing/2014/main" id="{C0AA70F0-6518-274B-0F89-5AAC3FBB8F50}"/>
              </a:ext>
            </a:extLst>
          </p:cNvPr>
          <p:cNvSpPr txBox="1"/>
          <p:nvPr/>
        </p:nvSpPr>
        <p:spPr>
          <a:xfrm>
            <a:off x="598516" y="1677937"/>
            <a:ext cx="8191787" cy="3416320"/>
          </a:xfrm>
          <a:prstGeom prst="rect">
            <a:avLst/>
          </a:prstGeom>
          <a:noFill/>
        </p:spPr>
        <p:txBody>
          <a:bodyPr wrap="square">
            <a:spAutoFit/>
          </a:bodyPr>
          <a:lstStyle/>
          <a:p>
            <a:pPr marL="285750" indent="-285750">
              <a:buFont typeface="Arial" panose="020B0604020202020204" pitchFamily="34" charset="0"/>
              <a:buChar char="•"/>
            </a:pPr>
            <a:r>
              <a:rPr lang="fr-FR" dirty="0"/>
              <a:t>Dans le cadre de la collecte d’indicateurs, il est également demandé les données qualitatives/quantitatives suivantes :</a:t>
            </a:r>
          </a:p>
          <a:p>
            <a:pPr marL="742916" lvl="1" indent="-285750">
              <a:buFont typeface="Arial" panose="020B0604020202020204" pitchFamily="34" charset="0"/>
              <a:buChar char="•"/>
            </a:pPr>
            <a:r>
              <a:rPr lang="fr-FR" dirty="0"/>
              <a:t>Actions mises en œuvre « Animation et régularisation de la vie collective »</a:t>
            </a:r>
          </a:p>
          <a:p>
            <a:pPr marL="742916" lvl="1" indent="-285750">
              <a:buFont typeface="Arial" panose="020B0604020202020204" pitchFamily="34" charset="0"/>
              <a:buChar char="•"/>
            </a:pPr>
            <a:r>
              <a:rPr lang="fr-FR" dirty="0"/>
              <a:t>Actions mises en œuvre « Prévention et gestion des impayés »</a:t>
            </a:r>
          </a:p>
          <a:p>
            <a:pPr marL="742916" lvl="1" indent="-285750">
              <a:buFont typeface="Arial" panose="020B0604020202020204" pitchFamily="34" charset="0"/>
              <a:buChar char="•"/>
            </a:pPr>
            <a:r>
              <a:rPr lang="fr-FR" dirty="0"/>
              <a:t>Actions mises en œuvre « Lutte contre l’isolement »</a:t>
            </a:r>
          </a:p>
          <a:p>
            <a:pPr marL="742916" lvl="1" indent="-285750">
              <a:buFont typeface="Arial" panose="020B0604020202020204" pitchFamily="34" charset="0"/>
              <a:buChar char="•"/>
            </a:pPr>
            <a:r>
              <a:rPr lang="fr-FR" dirty="0"/>
              <a:t>Actions mises en œuvre « Médiation vers les services extérieurs »</a:t>
            </a:r>
          </a:p>
          <a:p>
            <a:pPr lvl="1"/>
            <a:endParaRPr lang="fr-FR" dirty="0"/>
          </a:p>
          <a:p>
            <a:pPr marL="285750" indent="-285750">
              <a:buFont typeface="Arial" panose="020B0604020202020204" pitchFamily="34" charset="0"/>
              <a:buChar char="•"/>
            </a:pPr>
            <a:r>
              <a:rPr lang="fr-FR" dirty="0"/>
              <a:t>Pour 2025, aucun formalisme particulier n’est requis. Il convient de renseigner les actions collectives et individuelles réalisées dans l’exercice pour valoriser la réalité du travail de GLS réalisé dans chacun des 4 axes prévus dans la circulaire. Des exemples d’indicateurs figurent dans l’annexe de la convention AGLS DDETS-gestionnaire.</a:t>
            </a:r>
          </a:p>
        </p:txBody>
      </p:sp>
    </p:spTree>
    <p:extLst>
      <p:ext uri="{BB962C8B-B14F-4D97-AF65-F5344CB8AC3E}">
        <p14:creationId xmlns:p14="http://schemas.microsoft.com/office/powerpoint/2010/main" val="3185369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7DEB23-630F-26C7-4DCF-91750A73F266}"/>
            </a:ext>
          </a:extLst>
        </p:cNvPr>
        <p:cNvGrpSpPr/>
        <p:nvPr/>
      </p:nvGrpSpPr>
      <p:grpSpPr>
        <a:xfrm>
          <a:off x="0" y="0"/>
          <a:ext cx="0" cy="0"/>
          <a:chOff x="0" y="0"/>
          <a:chExt cx="0" cy="0"/>
        </a:xfrm>
      </p:grpSpPr>
      <p:sp>
        <p:nvSpPr>
          <p:cNvPr id="2" name="Espace réservé du texte 11">
            <a:extLst>
              <a:ext uri="{FF2B5EF4-FFF2-40B4-BE49-F238E27FC236}">
                <a16:creationId xmlns:a16="http://schemas.microsoft.com/office/drawing/2014/main" id="{DC690FBC-2B6D-740C-63B4-194EB3B3C809}"/>
              </a:ext>
            </a:extLst>
          </p:cNvPr>
          <p:cNvSpPr txBox="1">
            <a:spLocks/>
          </p:cNvSpPr>
          <p:nvPr/>
        </p:nvSpPr>
        <p:spPr>
          <a:xfrm>
            <a:off x="2574047" y="141088"/>
            <a:ext cx="3728429" cy="383953"/>
          </a:xfrm>
          <a:prstGeom prst="rect">
            <a:avLst/>
          </a:prstGeom>
        </p:spPr>
        <p:txBody>
          <a:bodyPr vert="horz" lIns="0" rIns="0"/>
          <a:lstStyle>
            <a:lvl1pPr marL="0" indent="0" algn="l" defTabSz="457200" rtl="0" eaLnBrk="1" latinLnBrk="0" hangingPunct="1">
              <a:spcBef>
                <a:spcPct val="20000"/>
              </a:spcBef>
              <a:buFont typeface="Arial"/>
              <a:buNone/>
              <a:defRPr sz="3200" kern="1200">
                <a:solidFill>
                  <a:srgbClr val="172154"/>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200" b="1" spc="103" dirty="0" err="1"/>
              <a:t>logementdinsertion.org</a:t>
            </a:r>
            <a:endParaRPr lang="fr-FR" sz="1200" b="1" spc="103" dirty="0"/>
          </a:p>
        </p:txBody>
      </p:sp>
      <p:sp>
        <p:nvSpPr>
          <p:cNvPr id="3" name="Espace réservé du texte 4">
            <a:extLst>
              <a:ext uri="{FF2B5EF4-FFF2-40B4-BE49-F238E27FC236}">
                <a16:creationId xmlns:a16="http://schemas.microsoft.com/office/drawing/2014/main" id="{B980F717-D337-28E4-7676-F8B3F774310A}"/>
              </a:ext>
            </a:extLst>
          </p:cNvPr>
          <p:cNvSpPr txBox="1">
            <a:spLocks/>
          </p:cNvSpPr>
          <p:nvPr/>
        </p:nvSpPr>
        <p:spPr>
          <a:xfrm>
            <a:off x="5631711" y="132519"/>
            <a:ext cx="3158593" cy="193070"/>
          </a:xfrm>
          <a:prstGeom prst="rect">
            <a:avLst/>
          </a:prstGeom>
        </p:spPr>
        <p:txBody>
          <a:bodyPr vert="horz"/>
          <a:lstStyle>
            <a:lvl1pPr marL="0" indent="0" algn="r" defTabSz="457200" rtl="0" eaLnBrk="1" latinLnBrk="0" hangingPunct="1">
              <a:spcBef>
                <a:spcPct val="20000"/>
              </a:spcBef>
              <a:buFont typeface="Arial"/>
              <a:buNone/>
              <a:defRPr sz="1100" kern="1200">
                <a:solidFill>
                  <a:srgbClr val="172154"/>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137" b="1" dirty="0"/>
              <a:t>Les indicateurs associés à  l’Aide à la Gestion Locative Sociale (AGLS)</a:t>
            </a:r>
          </a:p>
        </p:txBody>
      </p:sp>
      <p:sp>
        <p:nvSpPr>
          <p:cNvPr id="6" name="Titre 1">
            <a:extLst>
              <a:ext uri="{FF2B5EF4-FFF2-40B4-BE49-F238E27FC236}">
                <a16:creationId xmlns:a16="http://schemas.microsoft.com/office/drawing/2014/main" id="{B2689BA1-FE82-A5D6-0A56-BF2951040BAD}"/>
              </a:ext>
            </a:extLst>
          </p:cNvPr>
          <p:cNvSpPr txBox="1">
            <a:spLocks/>
          </p:cNvSpPr>
          <p:nvPr/>
        </p:nvSpPr>
        <p:spPr>
          <a:xfrm>
            <a:off x="838200" y="808644"/>
            <a:ext cx="7952104" cy="9971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800" b="1" i="0" u="none" strike="noStrike" kern="1200" cap="none" spc="0" normalizeH="0" baseline="0" noProof="0" dirty="0">
                <a:ln>
                  <a:noFill/>
                </a:ln>
                <a:solidFill>
                  <a:sysClr val="windowText" lastClr="000000"/>
                </a:solidFill>
                <a:effectLst/>
                <a:uLnTx/>
                <a:uFillTx/>
                <a:latin typeface="Aptos Display" panose="02110004020202020204"/>
                <a:ea typeface="+mj-ea"/>
                <a:cs typeface="+mj-cs"/>
              </a:rPr>
              <a:t>Les autre</a:t>
            </a:r>
            <a:r>
              <a:rPr lang="fr-FR" sz="2800" b="1" dirty="0">
                <a:solidFill>
                  <a:sysClr val="windowText" lastClr="000000"/>
                </a:solidFill>
                <a:latin typeface="Aptos Display" panose="02110004020202020204"/>
              </a:rPr>
              <a:t>s indicateurs </a:t>
            </a:r>
            <a:r>
              <a:rPr kumimoji="0" lang="fr-FR" sz="2800" b="1" i="0" u="none" strike="noStrike" kern="1200" cap="none" spc="0" normalizeH="0" baseline="0" noProof="0" dirty="0">
                <a:ln>
                  <a:noFill/>
                </a:ln>
                <a:solidFill>
                  <a:sysClr val="windowText" lastClr="000000"/>
                </a:solidFill>
                <a:effectLst/>
                <a:uLnTx/>
                <a:uFillTx/>
                <a:latin typeface="Aptos Display" panose="02110004020202020204"/>
                <a:ea typeface="+mj-ea"/>
                <a:cs typeface="+mj-cs"/>
              </a:rPr>
              <a:t>:</a:t>
            </a:r>
          </a:p>
        </p:txBody>
      </p:sp>
      <p:sp>
        <p:nvSpPr>
          <p:cNvPr id="7" name="Espace réservé du contenu 2">
            <a:extLst>
              <a:ext uri="{FF2B5EF4-FFF2-40B4-BE49-F238E27FC236}">
                <a16:creationId xmlns:a16="http://schemas.microsoft.com/office/drawing/2014/main" id="{8E2D2E04-8763-3996-74F7-6DDF85F8957E}"/>
              </a:ext>
            </a:extLst>
          </p:cNvPr>
          <p:cNvSpPr txBox="1">
            <a:spLocks/>
          </p:cNvSpPr>
          <p:nvPr/>
        </p:nvSpPr>
        <p:spPr>
          <a:xfrm>
            <a:off x="838200" y="1805788"/>
            <a:ext cx="7952104" cy="36274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defRPr/>
            </a:pPr>
            <a:endParaRPr lang="fr-FR" sz="2400" dirty="0">
              <a:solidFill>
                <a:sysClr val="windowText" lastClr="000000"/>
              </a:solidFill>
              <a:latin typeface="Aptos" panose="02110004020202020204"/>
            </a:endParaRPr>
          </a:p>
        </p:txBody>
      </p:sp>
      <p:sp>
        <p:nvSpPr>
          <p:cNvPr id="8" name="ZoneTexte 7">
            <a:extLst>
              <a:ext uri="{FF2B5EF4-FFF2-40B4-BE49-F238E27FC236}">
                <a16:creationId xmlns:a16="http://schemas.microsoft.com/office/drawing/2014/main" id="{DC0A7A48-E020-B074-7DEA-4D8F74279189}"/>
              </a:ext>
            </a:extLst>
          </p:cNvPr>
          <p:cNvSpPr txBox="1"/>
          <p:nvPr/>
        </p:nvSpPr>
        <p:spPr>
          <a:xfrm>
            <a:off x="598516" y="1677937"/>
            <a:ext cx="8191787" cy="2031325"/>
          </a:xfrm>
          <a:prstGeom prst="rect">
            <a:avLst/>
          </a:prstGeom>
          <a:noFill/>
        </p:spPr>
        <p:txBody>
          <a:bodyPr wrap="square">
            <a:spAutoFit/>
          </a:bodyPr>
          <a:lstStyle/>
          <a:p>
            <a:pPr marL="285750" indent="-285750">
              <a:buFont typeface="Arial" panose="020B0604020202020204" pitchFamily="34" charset="0"/>
              <a:buChar char="•"/>
            </a:pPr>
            <a:r>
              <a:rPr lang="fr-FR" dirty="0"/>
              <a:t>Les autres indicateurs collectés « ont vocation à améliorer la connaissance du parc de résidence sociales et son pilotage ». Ils ne peuvent être utilisés par les DDETS comme critère discriminant pour réduire la dotation d’AGLS.</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Taux de sortie vers un logement autonome</a:t>
            </a:r>
          </a:p>
          <a:p>
            <a:pPr marL="285750" indent="-285750">
              <a:buFont typeface="Arial" panose="020B0604020202020204" pitchFamily="34" charset="0"/>
              <a:buChar char="•"/>
            </a:pPr>
            <a:endParaRPr lang="fr-FR" dirty="0"/>
          </a:p>
          <a:p>
            <a:endParaRPr lang="fr-FR" dirty="0"/>
          </a:p>
        </p:txBody>
      </p:sp>
      <mc:AlternateContent xmlns:mc="http://schemas.openxmlformats.org/markup-compatibility/2006" xmlns:a14="http://schemas.microsoft.com/office/drawing/2010/main">
        <mc:Choice Requires="a14">
          <p:graphicFrame>
            <p:nvGraphicFramePr>
              <p:cNvPr id="4" name="Tableau 3">
                <a:extLst>
                  <a:ext uri="{FF2B5EF4-FFF2-40B4-BE49-F238E27FC236}">
                    <a16:creationId xmlns:a16="http://schemas.microsoft.com/office/drawing/2014/main" id="{3F0EB144-572C-9E9B-B946-6E6514364A41}"/>
                  </a:ext>
                </a:extLst>
              </p:cNvPr>
              <p:cNvGraphicFramePr>
                <a:graphicFrameLocks noGrp="1"/>
              </p:cNvGraphicFramePr>
              <p:nvPr>
                <p:extLst>
                  <p:ext uri="{D42A27DB-BD31-4B8C-83A1-F6EECF244321}">
                    <p14:modId xmlns:p14="http://schemas.microsoft.com/office/powerpoint/2010/main" val="39750144"/>
                  </p:ext>
                </p:extLst>
              </p:nvPr>
            </p:nvGraphicFramePr>
            <p:xfrm>
              <a:off x="579891" y="3220493"/>
              <a:ext cx="8191787" cy="1761745"/>
            </p:xfrm>
            <a:graphic>
              <a:graphicData uri="http://schemas.openxmlformats.org/drawingml/2006/table">
                <a:tbl>
                  <a:tblPr firstRow="1" firstCol="1" bandRow="1"/>
                  <a:tblGrid>
                    <a:gridCol w="2199691">
                      <a:extLst>
                        <a:ext uri="{9D8B030D-6E8A-4147-A177-3AD203B41FA5}">
                          <a16:colId xmlns:a16="http://schemas.microsoft.com/office/drawing/2014/main" val="2713238329"/>
                        </a:ext>
                      </a:extLst>
                    </a:gridCol>
                    <a:gridCol w="2996048">
                      <a:extLst>
                        <a:ext uri="{9D8B030D-6E8A-4147-A177-3AD203B41FA5}">
                          <a16:colId xmlns:a16="http://schemas.microsoft.com/office/drawing/2014/main" val="2201052831"/>
                        </a:ext>
                      </a:extLst>
                    </a:gridCol>
                    <a:gridCol w="2996048">
                      <a:extLst>
                        <a:ext uri="{9D8B030D-6E8A-4147-A177-3AD203B41FA5}">
                          <a16:colId xmlns:a16="http://schemas.microsoft.com/office/drawing/2014/main" val="4234061840"/>
                        </a:ext>
                      </a:extLst>
                    </a:gridCol>
                  </a:tblGrid>
                  <a:tr h="1441428">
                    <a:tc rowSpan="2">
                      <a:txBody>
                        <a:bodyPr/>
                        <a:lstStyle/>
                        <a:p>
                          <a:pPr algn="ctr">
                            <a:buNone/>
                          </a:pPr>
                          <a14:m>
                            <m:oMathPara xmlns:m="http://schemas.openxmlformats.org/officeDocument/2006/math">
                              <m:oMathParaPr>
                                <m:jc m:val="centerGroup"/>
                              </m:oMathParaPr>
                              <m:oMath xmlns:m="http://schemas.openxmlformats.org/officeDocument/2006/math">
                                <m:f>
                                  <m:fPr>
                                    <m:ctrlPr>
                                      <a:rPr lang="fr-FR" sz="1000" i="1">
                                        <a:effectLst/>
                                        <a:latin typeface="Cambria Math" panose="02040503050406030204" pitchFamily="18" charset="0"/>
                                        <a:ea typeface="Arial" panose="020B0604020202020204" pitchFamily="34" charset="0"/>
                                        <a:cs typeface="Arial" panose="020B0604020202020204" pitchFamily="34" charset="0"/>
                                      </a:rPr>
                                    </m:ctrlPr>
                                  </m:fPr>
                                  <m:num>
                                    <m:eqArr>
                                      <m:eqArrPr>
                                        <m:ctrlPr>
                                          <a:rPr lang="fr-FR" sz="1000" i="1">
                                            <a:effectLst/>
                                            <a:latin typeface="Cambria Math" panose="02040503050406030204" pitchFamily="18" charset="0"/>
                                            <a:ea typeface="Arial" panose="020B0604020202020204" pitchFamily="34" charset="0"/>
                                            <a:cs typeface="Arial" panose="020B0604020202020204" pitchFamily="34" charset="0"/>
                                          </a:rPr>
                                        </m:ctrlPr>
                                      </m:eqArrPr>
                                      <m:e>
                                        <m:r>
                                          <a:rPr lang="fr-FR" sz="1000" i="1">
                                            <a:effectLst/>
                                            <a:latin typeface="Cambria Math" panose="02040503050406030204" pitchFamily="18" charset="0"/>
                                            <a:ea typeface="Arial" panose="020B0604020202020204" pitchFamily="34" charset="0"/>
                                            <a:cs typeface="Arial" panose="020B0604020202020204" pitchFamily="34" charset="0"/>
                                          </a:rPr>
                                          <m:t>𝑁𝑜𝑚𝑏𝑟𝑒</m:t>
                                        </m:r>
                                        <m:r>
                                          <a:rPr lang="fr-FR" sz="1000" i="1">
                                            <a:effectLst/>
                                            <a:latin typeface="Cambria Math" panose="02040503050406030204" pitchFamily="18" charset="0"/>
                                            <a:ea typeface="Arial" panose="020B0604020202020204" pitchFamily="34" charset="0"/>
                                            <a:cs typeface="Arial" panose="020B0604020202020204" pitchFamily="34" charset="0"/>
                                          </a:rPr>
                                          <m:t> </m:t>
                                        </m:r>
                                        <m:r>
                                          <a:rPr lang="fr-FR" sz="1000" i="1">
                                            <a:effectLst/>
                                            <a:latin typeface="Cambria Math" panose="02040503050406030204" pitchFamily="18" charset="0"/>
                                            <a:ea typeface="Arial" panose="020B0604020202020204" pitchFamily="34" charset="0"/>
                                            <a:cs typeface="Arial" panose="020B0604020202020204" pitchFamily="34" charset="0"/>
                                          </a:rPr>
                                          <m:t>𝑑𝑒</m:t>
                                        </m:r>
                                        <m:r>
                                          <a:rPr lang="fr-FR" sz="1000" i="1">
                                            <a:effectLst/>
                                            <a:latin typeface="Cambria Math" panose="02040503050406030204" pitchFamily="18" charset="0"/>
                                            <a:ea typeface="Arial" panose="020B0604020202020204" pitchFamily="34" charset="0"/>
                                            <a:cs typeface="Arial" panose="020B0604020202020204" pitchFamily="34" charset="0"/>
                                          </a:rPr>
                                          <m:t> </m:t>
                                        </m:r>
                                        <m:r>
                                          <a:rPr lang="fr-FR" sz="1000" i="1">
                                            <a:effectLst/>
                                            <a:latin typeface="Cambria Math" panose="02040503050406030204" pitchFamily="18" charset="0"/>
                                            <a:ea typeface="Arial" panose="020B0604020202020204" pitchFamily="34" charset="0"/>
                                            <a:cs typeface="Arial" panose="020B0604020202020204" pitchFamily="34" charset="0"/>
                                          </a:rPr>
                                          <m:t>𝑠𝑜𝑟𝑡𝑖𝑒𝑠</m:t>
                                        </m:r>
                                        <m:r>
                                          <a:rPr lang="fr-FR" sz="1000" i="1">
                                            <a:effectLst/>
                                            <a:latin typeface="Cambria Math" panose="02040503050406030204" pitchFamily="18" charset="0"/>
                                            <a:ea typeface="Arial" panose="020B0604020202020204" pitchFamily="34" charset="0"/>
                                            <a:cs typeface="Arial" panose="020B0604020202020204" pitchFamily="34" charset="0"/>
                                          </a:rPr>
                                          <m:t> </m:t>
                                        </m:r>
                                        <m:r>
                                          <a:rPr lang="fr-FR" sz="1000" i="1">
                                            <a:effectLst/>
                                            <a:latin typeface="Cambria Math" panose="02040503050406030204" pitchFamily="18" charset="0"/>
                                            <a:ea typeface="Arial" panose="020B0604020202020204" pitchFamily="34" charset="0"/>
                                            <a:cs typeface="Arial" panose="020B0604020202020204" pitchFamily="34" charset="0"/>
                                          </a:rPr>
                                          <m:t>𝑣𝑒𝑟𝑠</m:t>
                                        </m:r>
                                        <m:r>
                                          <a:rPr lang="fr-FR" sz="1000" i="1">
                                            <a:effectLst/>
                                            <a:latin typeface="Cambria Math" panose="02040503050406030204" pitchFamily="18" charset="0"/>
                                            <a:ea typeface="Arial" panose="020B0604020202020204" pitchFamily="34" charset="0"/>
                                            <a:cs typeface="Arial" panose="020B0604020202020204" pitchFamily="34" charset="0"/>
                                          </a:rPr>
                                          <m:t> </m:t>
                                        </m:r>
                                        <m:r>
                                          <a:rPr lang="fr-FR" sz="1000" i="1">
                                            <a:effectLst/>
                                            <a:latin typeface="Cambria Math" panose="02040503050406030204" pitchFamily="18" charset="0"/>
                                            <a:ea typeface="Arial" panose="020B0604020202020204" pitchFamily="34" charset="0"/>
                                            <a:cs typeface="Arial" panose="020B0604020202020204" pitchFamily="34" charset="0"/>
                                          </a:rPr>
                                          <m:t>𝑢𝑛</m:t>
                                        </m:r>
                                        <m:r>
                                          <a:rPr lang="fr-FR" sz="1000" i="1">
                                            <a:effectLst/>
                                            <a:latin typeface="Cambria Math" panose="02040503050406030204" pitchFamily="18" charset="0"/>
                                            <a:ea typeface="Arial" panose="020B0604020202020204" pitchFamily="34" charset="0"/>
                                            <a:cs typeface="Arial" panose="020B0604020202020204" pitchFamily="34" charset="0"/>
                                          </a:rPr>
                                          <m:t> </m:t>
                                        </m:r>
                                        <m:r>
                                          <a:rPr lang="fr-FR" sz="1000" i="1">
                                            <a:effectLst/>
                                            <a:latin typeface="Cambria Math" panose="02040503050406030204" pitchFamily="18" charset="0"/>
                                            <a:ea typeface="Arial" panose="020B0604020202020204" pitchFamily="34" charset="0"/>
                                            <a:cs typeface="Arial" panose="020B0604020202020204" pitchFamily="34" charset="0"/>
                                          </a:rPr>
                                          <m:t>𝑙𝑜𝑔𝑒𝑚𝑒𝑛𝑡</m:t>
                                        </m:r>
                                      </m:e>
                                      <m:e>
                                        <m:r>
                                          <a:rPr lang="fr-FR" sz="1000" i="1">
                                            <a:effectLst/>
                                            <a:latin typeface="Cambria Math" panose="02040503050406030204" pitchFamily="18" charset="0"/>
                                            <a:ea typeface="Arial" panose="020B0604020202020204" pitchFamily="34" charset="0"/>
                                            <a:cs typeface="Arial" panose="020B0604020202020204" pitchFamily="34" charset="0"/>
                                          </a:rPr>
                                          <m:t>𝑎𝑢𝑡𝑜𝑛𝑜𝑚𝑒</m:t>
                                        </m:r>
                                      </m:e>
                                    </m:eqArr>
                                  </m:num>
                                  <m:den>
                                    <m:r>
                                      <a:rPr lang="fr-FR" sz="1000" i="1">
                                        <a:effectLst/>
                                        <a:latin typeface="Cambria Math" panose="02040503050406030204" pitchFamily="18" charset="0"/>
                                        <a:ea typeface="Arial" panose="020B0604020202020204" pitchFamily="34" charset="0"/>
                                        <a:cs typeface="Arial" panose="020B0604020202020204" pitchFamily="34" charset="0"/>
                                      </a:rPr>
                                      <m:t>𝑁𝑜𝑚𝑏𝑟𝑒</m:t>
                                    </m:r>
                                    <m:r>
                                      <a:rPr lang="fr-FR" sz="1000" i="1">
                                        <a:effectLst/>
                                        <a:latin typeface="Cambria Math" panose="02040503050406030204" pitchFamily="18" charset="0"/>
                                        <a:ea typeface="Arial" panose="020B0604020202020204" pitchFamily="34" charset="0"/>
                                        <a:cs typeface="Arial" panose="020B0604020202020204" pitchFamily="34" charset="0"/>
                                      </a:rPr>
                                      <m:t> </m:t>
                                    </m:r>
                                    <m:r>
                                      <a:rPr lang="fr-FR" sz="1000" i="1">
                                        <a:effectLst/>
                                        <a:latin typeface="Cambria Math" panose="02040503050406030204" pitchFamily="18" charset="0"/>
                                        <a:ea typeface="Arial" panose="020B0604020202020204" pitchFamily="34" charset="0"/>
                                        <a:cs typeface="Arial" panose="020B0604020202020204" pitchFamily="34" charset="0"/>
                                      </a:rPr>
                                      <m:t>𝑑𝑒</m:t>
                                    </m:r>
                                    <m:r>
                                      <a:rPr lang="fr-FR" sz="1000" i="1">
                                        <a:effectLst/>
                                        <a:latin typeface="Cambria Math" panose="02040503050406030204" pitchFamily="18" charset="0"/>
                                        <a:ea typeface="Arial" panose="020B0604020202020204" pitchFamily="34" charset="0"/>
                                        <a:cs typeface="Arial" panose="020B0604020202020204" pitchFamily="34" charset="0"/>
                                      </a:rPr>
                                      <m:t> </m:t>
                                    </m:r>
                                    <m:r>
                                      <a:rPr lang="fr-FR" sz="1000" i="1">
                                        <a:effectLst/>
                                        <a:latin typeface="Cambria Math" panose="02040503050406030204" pitchFamily="18" charset="0"/>
                                        <a:ea typeface="Arial" panose="020B0604020202020204" pitchFamily="34" charset="0"/>
                                        <a:cs typeface="Arial" panose="020B0604020202020204" pitchFamily="34" charset="0"/>
                                      </a:rPr>
                                      <m:t>𝑠𝑜𝑟𝑡𝑖𝑒𝑠</m:t>
                                    </m:r>
                                    <m:r>
                                      <a:rPr lang="fr-FR" sz="1000" i="1">
                                        <a:effectLst/>
                                        <a:latin typeface="Cambria Math" panose="02040503050406030204" pitchFamily="18" charset="0"/>
                                        <a:ea typeface="Arial" panose="020B0604020202020204" pitchFamily="34" charset="0"/>
                                        <a:cs typeface="Arial" panose="020B0604020202020204" pitchFamily="34" charset="0"/>
                                      </a:rPr>
                                      <m:t> </m:t>
                                    </m:r>
                                    <m:r>
                                      <a:rPr lang="fr-FR" sz="1000" i="1">
                                        <a:effectLst/>
                                        <a:latin typeface="Cambria Math" panose="02040503050406030204" pitchFamily="18" charset="0"/>
                                        <a:ea typeface="Arial" panose="020B0604020202020204" pitchFamily="34" charset="0"/>
                                        <a:cs typeface="Arial" panose="020B0604020202020204" pitchFamily="34" charset="0"/>
                                      </a:rPr>
                                      <m:t>𝑑𝑎𝑛𝑠</m:t>
                                    </m:r>
                                    <m:r>
                                      <a:rPr lang="fr-FR" sz="1000" i="1">
                                        <a:effectLst/>
                                        <a:latin typeface="Cambria Math" panose="02040503050406030204" pitchFamily="18" charset="0"/>
                                        <a:ea typeface="Arial" panose="020B0604020202020204" pitchFamily="34" charset="0"/>
                                        <a:cs typeface="Arial" panose="020B0604020202020204" pitchFamily="34" charset="0"/>
                                      </a:rPr>
                                      <m:t> </m:t>
                                    </m:r>
                                    <m:r>
                                      <a:rPr lang="fr-FR" sz="1000" i="1">
                                        <a:effectLst/>
                                        <a:latin typeface="Cambria Math" panose="02040503050406030204" pitchFamily="18" charset="0"/>
                                        <a:ea typeface="Arial" panose="020B0604020202020204" pitchFamily="34" charset="0"/>
                                        <a:cs typeface="Arial" panose="020B0604020202020204" pitchFamily="34" charset="0"/>
                                      </a:rPr>
                                      <m:t>𝑙</m:t>
                                    </m:r>
                                    <m:r>
                                      <a:rPr lang="fr-FR" sz="1000" i="1">
                                        <a:effectLst/>
                                        <a:latin typeface="Cambria Math" panose="02040503050406030204" pitchFamily="18" charset="0"/>
                                        <a:ea typeface="Arial" panose="020B0604020202020204" pitchFamily="34" charset="0"/>
                                        <a:cs typeface="Arial" panose="020B0604020202020204" pitchFamily="34" charset="0"/>
                                      </a:rPr>
                                      <m:t>′</m:t>
                                    </m:r>
                                    <m:r>
                                      <a:rPr lang="fr-FR" sz="1000" i="1">
                                        <a:effectLst/>
                                        <a:latin typeface="Cambria Math" panose="02040503050406030204" pitchFamily="18" charset="0"/>
                                        <a:ea typeface="Arial" panose="020B0604020202020204" pitchFamily="34" charset="0"/>
                                        <a:cs typeface="Arial" panose="020B0604020202020204" pitchFamily="34" charset="0"/>
                                      </a:rPr>
                                      <m:t>𝑎𝑛𝑛</m:t>
                                    </m:r>
                                    <m:r>
                                      <a:rPr lang="fr-FR" sz="1000" i="1">
                                        <a:effectLst/>
                                        <a:latin typeface="Cambria Math" panose="02040503050406030204" pitchFamily="18" charset="0"/>
                                        <a:ea typeface="Arial" panose="020B0604020202020204" pitchFamily="34" charset="0"/>
                                        <a:cs typeface="Arial" panose="020B0604020202020204" pitchFamily="34" charset="0"/>
                                      </a:rPr>
                                      <m:t>é</m:t>
                                    </m:r>
                                    <m:r>
                                      <a:rPr lang="fr-FR" sz="1000" i="1">
                                        <a:effectLst/>
                                        <a:latin typeface="Cambria Math" panose="02040503050406030204" pitchFamily="18" charset="0"/>
                                        <a:ea typeface="Arial" panose="020B0604020202020204" pitchFamily="34" charset="0"/>
                                        <a:cs typeface="Arial" panose="020B0604020202020204" pitchFamily="34" charset="0"/>
                                      </a:rPr>
                                      <m:t>𝑒</m:t>
                                    </m:r>
                                  </m:den>
                                </m:f>
                              </m:oMath>
                            </m:oMathPara>
                          </a14:m>
                          <a:endParaRPr lang="fr-FR" sz="1000" dirty="0">
                            <a:effectLst/>
                            <a:latin typeface="Marianne"/>
                            <a:ea typeface="Arial" panose="020B0604020202020204" pitchFamily="34" charset="0"/>
                            <a:cs typeface="Arial" panose="020B0604020202020204" pitchFamily="34" charset="0"/>
                          </a:endParaRPr>
                        </a:p>
                      </a:txBody>
                      <a:tcPr marL="58356" marR="58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fr-FR" sz="1000" dirty="0">
                              <a:effectLst/>
                              <a:latin typeface="Marianne"/>
                              <a:ea typeface="Arial" panose="020B0604020202020204" pitchFamily="34" charset="0"/>
                              <a:cs typeface="Arial" panose="020B0604020202020204" pitchFamily="34" charset="0"/>
                            </a:rPr>
                            <a:t>Nombre de sorties vers un logement autonome</a:t>
                          </a:r>
                        </a:p>
                      </a:txBody>
                      <a:tcPr marL="58356" marR="58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fr-FR" sz="1000" dirty="0">
                              <a:effectLst/>
                              <a:latin typeface="Marianne"/>
                              <a:ea typeface="Arial" panose="020B0604020202020204" pitchFamily="34" charset="0"/>
                              <a:cs typeface="Arial" panose="020B0604020202020204" pitchFamily="34" charset="0"/>
                            </a:rPr>
                            <a:t>Un logement autonome est défini par opposition à un logement accompagné (résidence sociale, foyers, intermédiation locative, habitat inclusif, Un chez soi d’abord…), à un logement en établissement du médico-social (EHPAD, résidence autonomie…) et à l’hébergement. Il peut s’agir d’un logement social ou d’un logement privé.</a:t>
                          </a:r>
                        </a:p>
                        <a:p>
                          <a:pPr algn="ctr">
                            <a:buNone/>
                          </a:pPr>
                          <a:r>
                            <a:rPr lang="fr-FR" sz="1000" dirty="0">
                              <a:effectLst/>
                              <a:latin typeface="Marianne"/>
                              <a:ea typeface="Arial" panose="020B0604020202020204" pitchFamily="34" charset="0"/>
                              <a:cs typeface="Arial" panose="020B0604020202020204" pitchFamily="34" charset="0"/>
                            </a:rPr>
                            <a:t>Le nombre de sorties vers un logement autonome est comptabilisé par ménage. </a:t>
                          </a:r>
                          <a:r>
                            <a:rPr lang="fr-FR" sz="800" dirty="0">
                              <a:effectLst/>
                              <a:latin typeface="Marianne"/>
                              <a:ea typeface="Calibri" panose="020F0502020204030204" pitchFamily="34" charset="0"/>
                              <a:cs typeface="Arial" panose="020B0604020202020204" pitchFamily="34" charset="0"/>
                            </a:rPr>
                            <a:t>  </a:t>
                          </a:r>
                          <a:endParaRPr lang="fr-FR" sz="1000" dirty="0">
                            <a:effectLst/>
                            <a:latin typeface="Marianne"/>
                            <a:ea typeface="Arial" panose="020B0604020202020204" pitchFamily="34" charset="0"/>
                            <a:cs typeface="Arial" panose="020B0604020202020204" pitchFamily="34" charset="0"/>
                          </a:endParaRPr>
                        </a:p>
                      </a:txBody>
                      <a:tcPr marL="58356" marR="58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8076599"/>
                      </a:ext>
                    </a:extLst>
                  </a:tr>
                  <a:tr h="320317">
                    <a:tc vMerge="1">
                      <a:txBody>
                        <a:bodyPr/>
                        <a:lstStyle/>
                        <a:p>
                          <a:endParaRPr lang="fr-FR"/>
                        </a:p>
                      </a:txBody>
                      <a:tcPr/>
                    </a:tc>
                    <a:tc>
                      <a:txBody>
                        <a:bodyPr/>
                        <a:lstStyle/>
                        <a:p>
                          <a:pPr algn="ctr">
                            <a:buNone/>
                          </a:pPr>
                          <a:r>
                            <a:rPr lang="fr-FR" sz="1000">
                              <a:effectLst/>
                              <a:latin typeface="Marianne"/>
                              <a:ea typeface="Arial" panose="020B0604020202020204" pitchFamily="34" charset="0"/>
                              <a:cs typeface="Arial" panose="020B0604020202020204" pitchFamily="34" charset="0"/>
                            </a:rPr>
                            <a:t>Nombre de sorties dans l’année</a:t>
                          </a:r>
                        </a:p>
                      </a:txBody>
                      <a:tcPr marL="58356" marR="58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fr-FR" sz="1000" dirty="0">
                              <a:effectLst/>
                              <a:latin typeface="Marianne"/>
                              <a:ea typeface="Arial" panose="020B0604020202020204" pitchFamily="34" charset="0"/>
                              <a:cs typeface="Arial" panose="020B0604020202020204" pitchFamily="34" charset="0"/>
                            </a:rPr>
                            <a:t>Le nombre de sorties dans l’année est compatibilisé par ménage. </a:t>
                          </a:r>
                        </a:p>
                      </a:txBody>
                      <a:tcPr marL="58356" marR="58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75126441"/>
                      </a:ext>
                    </a:extLst>
                  </a:tr>
                </a:tbl>
              </a:graphicData>
            </a:graphic>
          </p:graphicFrame>
        </mc:Choice>
        <mc:Fallback xmlns="">
          <p:graphicFrame>
            <p:nvGraphicFramePr>
              <p:cNvPr id="4" name="Tableau 3">
                <a:extLst>
                  <a:ext uri="{FF2B5EF4-FFF2-40B4-BE49-F238E27FC236}">
                    <a16:creationId xmlns:a16="http://schemas.microsoft.com/office/drawing/2014/main" id="{3F0EB144-572C-9E9B-B946-6E6514364A41}"/>
                  </a:ext>
                </a:extLst>
              </p:cNvPr>
              <p:cNvGraphicFramePr>
                <a:graphicFrameLocks noGrp="1"/>
              </p:cNvGraphicFramePr>
              <p:nvPr>
                <p:extLst>
                  <p:ext uri="{D42A27DB-BD31-4B8C-83A1-F6EECF244321}">
                    <p14:modId xmlns:p14="http://schemas.microsoft.com/office/powerpoint/2010/main" val="39750144"/>
                  </p:ext>
                </p:extLst>
              </p:nvPr>
            </p:nvGraphicFramePr>
            <p:xfrm>
              <a:off x="579891" y="3220493"/>
              <a:ext cx="8191787" cy="1761745"/>
            </p:xfrm>
            <a:graphic>
              <a:graphicData uri="http://schemas.openxmlformats.org/drawingml/2006/table">
                <a:tbl>
                  <a:tblPr firstRow="1" firstCol="1" bandRow="1"/>
                  <a:tblGrid>
                    <a:gridCol w="2199691">
                      <a:extLst>
                        <a:ext uri="{9D8B030D-6E8A-4147-A177-3AD203B41FA5}">
                          <a16:colId xmlns:a16="http://schemas.microsoft.com/office/drawing/2014/main" val="2713238329"/>
                        </a:ext>
                      </a:extLst>
                    </a:gridCol>
                    <a:gridCol w="2996048">
                      <a:extLst>
                        <a:ext uri="{9D8B030D-6E8A-4147-A177-3AD203B41FA5}">
                          <a16:colId xmlns:a16="http://schemas.microsoft.com/office/drawing/2014/main" val="2201052831"/>
                        </a:ext>
                      </a:extLst>
                    </a:gridCol>
                    <a:gridCol w="2996048">
                      <a:extLst>
                        <a:ext uri="{9D8B030D-6E8A-4147-A177-3AD203B41FA5}">
                          <a16:colId xmlns:a16="http://schemas.microsoft.com/office/drawing/2014/main" val="4234061840"/>
                        </a:ext>
                      </a:extLst>
                    </a:gridCol>
                  </a:tblGrid>
                  <a:tr h="1441428">
                    <a:tc rowSpan="2">
                      <a:txBody>
                        <a:bodyPr/>
                        <a:lstStyle/>
                        <a:p>
                          <a:endParaRPr lang="fr-FR"/>
                        </a:p>
                      </a:txBody>
                      <a:tcPr marL="58356" marR="58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277" t="-345" r="-273130" b="-4138"/>
                          </a:stretch>
                        </a:blipFill>
                      </a:tcPr>
                    </a:tc>
                    <a:tc>
                      <a:txBody>
                        <a:bodyPr/>
                        <a:lstStyle/>
                        <a:p>
                          <a:pPr algn="ctr">
                            <a:buNone/>
                          </a:pPr>
                          <a:r>
                            <a:rPr lang="fr-FR" sz="1000" dirty="0">
                              <a:effectLst/>
                              <a:latin typeface="Marianne"/>
                              <a:ea typeface="Arial" panose="020B0604020202020204" pitchFamily="34" charset="0"/>
                              <a:cs typeface="Arial" panose="020B0604020202020204" pitchFamily="34" charset="0"/>
                            </a:rPr>
                            <a:t>Nombre de sorties vers un logement autonome</a:t>
                          </a:r>
                        </a:p>
                      </a:txBody>
                      <a:tcPr marL="58356" marR="58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fr-FR" sz="1000" dirty="0">
                              <a:effectLst/>
                              <a:latin typeface="Marianne"/>
                              <a:ea typeface="Arial" panose="020B0604020202020204" pitchFamily="34" charset="0"/>
                              <a:cs typeface="Arial" panose="020B0604020202020204" pitchFamily="34" charset="0"/>
                            </a:rPr>
                            <a:t>Un logement autonome est défini par opposition à un logement accompagné (résidence sociale, foyers, intermédiation locative, habitat inclusif, Un chez soi d’abord…), à un logement en établissement du médico-social (EHPAD, résidence autonomie…) et à l’hébergement. Il peut s’agir d’un logement social ou d’un logement privé.</a:t>
                          </a:r>
                        </a:p>
                        <a:p>
                          <a:pPr algn="ctr">
                            <a:buNone/>
                          </a:pPr>
                          <a:r>
                            <a:rPr lang="fr-FR" sz="1000" dirty="0">
                              <a:effectLst/>
                              <a:latin typeface="Marianne"/>
                              <a:ea typeface="Arial" panose="020B0604020202020204" pitchFamily="34" charset="0"/>
                              <a:cs typeface="Arial" panose="020B0604020202020204" pitchFamily="34" charset="0"/>
                            </a:rPr>
                            <a:t>Le nombre de sorties vers un logement autonome est comptabilisé par ménage. </a:t>
                          </a:r>
                          <a:r>
                            <a:rPr lang="fr-FR" sz="800" dirty="0">
                              <a:effectLst/>
                              <a:latin typeface="Marianne"/>
                              <a:ea typeface="Calibri" panose="020F0502020204030204" pitchFamily="34" charset="0"/>
                              <a:cs typeface="Arial" panose="020B0604020202020204" pitchFamily="34" charset="0"/>
                            </a:rPr>
                            <a:t>  </a:t>
                          </a:r>
                          <a:endParaRPr lang="fr-FR" sz="1000" dirty="0">
                            <a:effectLst/>
                            <a:latin typeface="Marianne"/>
                            <a:ea typeface="Arial" panose="020B0604020202020204" pitchFamily="34" charset="0"/>
                            <a:cs typeface="Arial" panose="020B0604020202020204" pitchFamily="34" charset="0"/>
                          </a:endParaRPr>
                        </a:p>
                      </a:txBody>
                      <a:tcPr marL="58356" marR="58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8076599"/>
                      </a:ext>
                    </a:extLst>
                  </a:tr>
                  <a:tr h="320317">
                    <a:tc vMerge="1">
                      <a:txBody>
                        <a:bodyPr/>
                        <a:lstStyle/>
                        <a:p>
                          <a:endParaRPr lang="fr-FR"/>
                        </a:p>
                      </a:txBody>
                      <a:tcPr/>
                    </a:tc>
                    <a:tc>
                      <a:txBody>
                        <a:bodyPr/>
                        <a:lstStyle/>
                        <a:p>
                          <a:pPr algn="ctr">
                            <a:buNone/>
                          </a:pPr>
                          <a:r>
                            <a:rPr lang="fr-FR" sz="1000">
                              <a:effectLst/>
                              <a:latin typeface="Marianne"/>
                              <a:ea typeface="Arial" panose="020B0604020202020204" pitchFamily="34" charset="0"/>
                              <a:cs typeface="Arial" panose="020B0604020202020204" pitchFamily="34" charset="0"/>
                            </a:rPr>
                            <a:t>Nombre de sorties dans l’année</a:t>
                          </a:r>
                        </a:p>
                      </a:txBody>
                      <a:tcPr marL="58356" marR="58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fr-FR" sz="1000" dirty="0">
                              <a:effectLst/>
                              <a:latin typeface="Marianne"/>
                              <a:ea typeface="Arial" panose="020B0604020202020204" pitchFamily="34" charset="0"/>
                              <a:cs typeface="Arial" panose="020B0604020202020204" pitchFamily="34" charset="0"/>
                            </a:rPr>
                            <a:t>Le nombre de sorties dans l’année est compatibilisé par ménage. </a:t>
                          </a:r>
                        </a:p>
                      </a:txBody>
                      <a:tcPr marL="58356" marR="58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75126441"/>
                      </a:ext>
                    </a:extLst>
                  </a:tr>
                </a:tbl>
              </a:graphicData>
            </a:graphic>
          </p:graphicFrame>
        </mc:Fallback>
      </mc:AlternateContent>
    </p:spTree>
    <p:extLst>
      <p:ext uri="{BB962C8B-B14F-4D97-AF65-F5344CB8AC3E}">
        <p14:creationId xmlns:p14="http://schemas.microsoft.com/office/powerpoint/2010/main" val="2510904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A1BEDD-DECE-0D6E-7591-80A2D9F78966}"/>
            </a:ext>
          </a:extLst>
        </p:cNvPr>
        <p:cNvGrpSpPr/>
        <p:nvPr/>
      </p:nvGrpSpPr>
      <p:grpSpPr>
        <a:xfrm>
          <a:off x="0" y="0"/>
          <a:ext cx="0" cy="0"/>
          <a:chOff x="0" y="0"/>
          <a:chExt cx="0" cy="0"/>
        </a:xfrm>
      </p:grpSpPr>
      <p:sp>
        <p:nvSpPr>
          <p:cNvPr id="2" name="Espace réservé du texte 11">
            <a:extLst>
              <a:ext uri="{FF2B5EF4-FFF2-40B4-BE49-F238E27FC236}">
                <a16:creationId xmlns:a16="http://schemas.microsoft.com/office/drawing/2014/main" id="{670EF1A3-87C1-7F5D-BB5F-9621A00E31E0}"/>
              </a:ext>
            </a:extLst>
          </p:cNvPr>
          <p:cNvSpPr txBox="1">
            <a:spLocks/>
          </p:cNvSpPr>
          <p:nvPr/>
        </p:nvSpPr>
        <p:spPr>
          <a:xfrm>
            <a:off x="2574047" y="141088"/>
            <a:ext cx="3728429" cy="383953"/>
          </a:xfrm>
          <a:prstGeom prst="rect">
            <a:avLst/>
          </a:prstGeom>
        </p:spPr>
        <p:txBody>
          <a:bodyPr vert="horz" lIns="0" rIns="0"/>
          <a:lstStyle>
            <a:lvl1pPr marL="0" indent="0" algn="l" defTabSz="457200" rtl="0" eaLnBrk="1" latinLnBrk="0" hangingPunct="1">
              <a:spcBef>
                <a:spcPct val="20000"/>
              </a:spcBef>
              <a:buFont typeface="Arial"/>
              <a:buNone/>
              <a:defRPr sz="3200" kern="1200">
                <a:solidFill>
                  <a:srgbClr val="172154"/>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200" b="1" spc="103" dirty="0" err="1"/>
              <a:t>logementdinsertion.org</a:t>
            </a:r>
            <a:endParaRPr lang="fr-FR" sz="1200" b="1" spc="103" dirty="0"/>
          </a:p>
        </p:txBody>
      </p:sp>
      <p:sp>
        <p:nvSpPr>
          <p:cNvPr id="3" name="Espace réservé du texte 4">
            <a:extLst>
              <a:ext uri="{FF2B5EF4-FFF2-40B4-BE49-F238E27FC236}">
                <a16:creationId xmlns:a16="http://schemas.microsoft.com/office/drawing/2014/main" id="{5BFD8556-10BE-ED00-791C-40B3C4497FD3}"/>
              </a:ext>
            </a:extLst>
          </p:cNvPr>
          <p:cNvSpPr txBox="1">
            <a:spLocks/>
          </p:cNvSpPr>
          <p:nvPr/>
        </p:nvSpPr>
        <p:spPr>
          <a:xfrm>
            <a:off x="5631711" y="132519"/>
            <a:ext cx="3158593" cy="193070"/>
          </a:xfrm>
          <a:prstGeom prst="rect">
            <a:avLst/>
          </a:prstGeom>
        </p:spPr>
        <p:txBody>
          <a:bodyPr vert="horz"/>
          <a:lstStyle>
            <a:lvl1pPr marL="0" indent="0" algn="r" defTabSz="457200" rtl="0" eaLnBrk="1" latinLnBrk="0" hangingPunct="1">
              <a:spcBef>
                <a:spcPct val="20000"/>
              </a:spcBef>
              <a:buFont typeface="Arial"/>
              <a:buNone/>
              <a:defRPr sz="1100" kern="1200">
                <a:solidFill>
                  <a:srgbClr val="172154"/>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137" b="1" dirty="0"/>
              <a:t>Les indicateurs associés à  l’Aide à la Gestion Locative Sociale (AGLS)</a:t>
            </a:r>
          </a:p>
        </p:txBody>
      </p:sp>
      <p:sp>
        <p:nvSpPr>
          <p:cNvPr id="6" name="Titre 1">
            <a:extLst>
              <a:ext uri="{FF2B5EF4-FFF2-40B4-BE49-F238E27FC236}">
                <a16:creationId xmlns:a16="http://schemas.microsoft.com/office/drawing/2014/main" id="{C9BBC9D9-F037-5150-3B96-608529DC667F}"/>
              </a:ext>
            </a:extLst>
          </p:cNvPr>
          <p:cNvSpPr txBox="1">
            <a:spLocks/>
          </p:cNvSpPr>
          <p:nvPr/>
        </p:nvSpPr>
        <p:spPr>
          <a:xfrm>
            <a:off x="838200" y="808644"/>
            <a:ext cx="7952104" cy="9971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800" b="1" i="0" u="none" strike="noStrike" kern="1200" cap="none" spc="0" normalizeH="0" baseline="0" noProof="0" dirty="0">
                <a:ln>
                  <a:noFill/>
                </a:ln>
                <a:solidFill>
                  <a:sysClr val="windowText" lastClr="000000"/>
                </a:solidFill>
                <a:effectLst/>
                <a:uLnTx/>
                <a:uFillTx/>
                <a:latin typeface="Aptos Display" panose="02110004020202020204"/>
                <a:ea typeface="+mj-ea"/>
                <a:cs typeface="+mj-cs"/>
              </a:rPr>
              <a:t>Les autre</a:t>
            </a:r>
            <a:r>
              <a:rPr lang="fr-FR" sz="2800" b="1" dirty="0">
                <a:solidFill>
                  <a:sysClr val="windowText" lastClr="000000"/>
                </a:solidFill>
                <a:latin typeface="Aptos Display" panose="02110004020202020204"/>
              </a:rPr>
              <a:t>s indicateurs </a:t>
            </a:r>
            <a:r>
              <a:rPr kumimoji="0" lang="fr-FR" sz="2800" b="1" i="0" u="none" strike="noStrike" kern="1200" cap="none" spc="0" normalizeH="0" baseline="0" noProof="0" dirty="0">
                <a:ln>
                  <a:noFill/>
                </a:ln>
                <a:solidFill>
                  <a:sysClr val="windowText" lastClr="000000"/>
                </a:solidFill>
                <a:effectLst/>
                <a:uLnTx/>
                <a:uFillTx/>
                <a:latin typeface="Aptos Display" panose="02110004020202020204"/>
                <a:ea typeface="+mj-ea"/>
                <a:cs typeface="+mj-cs"/>
              </a:rPr>
              <a:t>:</a:t>
            </a:r>
          </a:p>
        </p:txBody>
      </p:sp>
      <p:sp>
        <p:nvSpPr>
          <p:cNvPr id="7" name="Espace réservé du contenu 2">
            <a:extLst>
              <a:ext uri="{FF2B5EF4-FFF2-40B4-BE49-F238E27FC236}">
                <a16:creationId xmlns:a16="http://schemas.microsoft.com/office/drawing/2014/main" id="{88D36BA4-BF30-15A5-3A85-C59898B57F2C}"/>
              </a:ext>
            </a:extLst>
          </p:cNvPr>
          <p:cNvSpPr txBox="1">
            <a:spLocks/>
          </p:cNvSpPr>
          <p:nvPr/>
        </p:nvSpPr>
        <p:spPr>
          <a:xfrm>
            <a:off x="838200" y="1805788"/>
            <a:ext cx="7952104" cy="36274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defRPr/>
            </a:pPr>
            <a:endParaRPr lang="fr-FR" sz="2400" dirty="0">
              <a:solidFill>
                <a:sysClr val="windowText" lastClr="000000"/>
              </a:solidFill>
              <a:latin typeface="Aptos" panose="02110004020202020204"/>
            </a:endParaRPr>
          </a:p>
        </p:txBody>
      </p:sp>
      <p:sp>
        <p:nvSpPr>
          <p:cNvPr id="8" name="ZoneTexte 7">
            <a:extLst>
              <a:ext uri="{FF2B5EF4-FFF2-40B4-BE49-F238E27FC236}">
                <a16:creationId xmlns:a16="http://schemas.microsoft.com/office/drawing/2014/main" id="{2DE0C31D-CE68-C7D6-DB72-D21795CA50ED}"/>
              </a:ext>
            </a:extLst>
          </p:cNvPr>
          <p:cNvSpPr txBox="1"/>
          <p:nvPr/>
        </p:nvSpPr>
        <p:spPr>
          <a:xfrm>
            <a:off x="598516" y="1677937"/>
            <a:ext cx="8191787" cy="923330"/>
          </a:xfrm>
          <a:prstGeom prst="rect">
            <a:avLst/>
          </a:prstGeom>
          <a:noFill/>
        </p:spPr>
        <p:txBody>
          <a:bodyPr wrap="square">
            <a:spAutoFit/>
          </a:bodyPr>
          <a:lstStyle/>
          <a:p>
            <a:pPr marL="285750" indent="-285750">
              <a:buFont typeface="Arial" panose="020B0604020202020204" pitchFamily="34" charset="0"/>
              <a:buChar char="•"/>
            </a:pPr>
            <a:r>
              <a:rPr lang="fr-FR" dirty="0"/>
              <a:t>Durée moyenne de séjour des ménages sortis dans l’année </a:t>
            </a:r>
          </a:p>
          <a:p>
            <a:pPr marL="285750" indent="-285750">
              <a:buFont typeface="Arial" panose="020B0604020202020204" pitchFamily="34" charset="0"/>
              <a:buChar char="•"/>
            </a:pPr>
            <a:endParaRPr lang="fr-FR" dirty="0"/>
          </a:p>
          <a:p>
            <a:endParaRPr lang="fr-FR" dirty="0"/>
          </a:p>
        </p:txBody>
      </p:sp>
      <mc:AlternateContent xmlns:mc="http://schemas.openxmlformats.org/markup-compatibility/2006" xmlns:a14="http://schemas.microsoft.com/office/drawing/2010/main">
        <mc:Choice Requires="a14">
          <p:graphicFrame>
            <p:nvGraphicFramePr>
              <p:cNvPr id="5" name="Tableau 4">
                <a:extLst>
                  <a:ext uri="{FF2B5EF4-FFF2-40B4-BE49-F238E27FC236}">
                    <a16:creationId xmlns:a16="http://schemas.microsoft.com/office/drawing/2014/main" id="{AEF15DF8-BD40-7ABC-6202-FE85D133AC4E}"/>
                  </a:ext>
                </a:extLst>
              </p:cNvPr>
              <p:cNvGraphicFramePr>
                <a:graphicFrameLocks noGrp="1"/>
              </p:cNvGraphicFramePr>
              <p:nvPr>
                <p:extLst>
                  <p:ext uri="{D42A27DB-BD31-4B8C-83A1-F6EECF244321}">
                    <p14:modId xmlns:p14="http://schemas.microsoft.com/office/powerpoint/2010/main" val="1170644547"/>
                  </p:ext>
                </p:extLst>
              </p:nvPr>
            </p:nvGraphicFramePr>
            <p:xfrm>
              <a:off x="838200" y="2172144"/>
              <a:ext cx="7073976" cy="1049606"/>
            </p:xfrm>
            <a:graphic>
              <a:graphicData uri="http://schemas.openxmlformats.org/drawingml/2006/table">
                <a:tbl>
                  <a:tblPr firstRow="1" firstCol="1" bandRow="1"/>
                  <a:tblGrid>
                    <a:gridCol w="2504164">
                      <a:extLst>
                        <a:ext uri="{9D8B030D-6E8A-4147-A177-3AD203B41FA5}">
                          <a16:colId xmlns:a16="http://schemas.microsoft.com/office/drawing/2014/main" val="719106470"/>
                        </a:ext>
                      </a:extLst>
                    </a:gridCol>
                    <a:gridCol w="1982590">
                      <a:extLst>
                        <a:ext uri="{9D8B030D-6E8A-4147-A177-3AD203B41FA5}">
                          <a16:colId xmlns:a16="http://schemas.microsoft.com/office/drawing/2014/main" val="1036894901"/>
                        </a:ext>
                      </a:extLst>
                    </a:gridCol>
                    <a:gridCol w="2587222">
                      <a:extLst>
                        <a:ext uri="{9D8B030D-6E8A-4147-A177-3AD203B41FA5}">
                          <a16:colId xmlns:a16="http://schemas.microsoft.com/office/drawing/2014/main" val="1975608614"/>
                        </a:ext>
                      </a:extLst>
                    </a:gridCol>
                  </a:tblGrid>
                  <a:tr h="1049606">
                    <a:tc>
                      <a:txBody>
                        <a:bodyPr/>
                        <a:lstStyle/>
                        <a:p>
                          <a:pPr algn="ctr">
                            <a:buNone/>
                          </a:pPr>
                          <a14:m>
                            <m:oMathPara xmlns:m="http://schemas.openxmlformats.org/officeDocument/2006/math">
                              <m:oMathParaPr>
                                <m:jc m:val="centerGroup"/>
                              </m:oMathParaPr>
                              <m:oMath xmlns:m="http://schemas.openxmlformats.org/officeDocument/2006/math">
                                <m:f>
                                  <m:fPr>
                                    <m:ctrlPr>
                                      <a:rPr lang="fr-FR" sz="900" i="1">
                                        <a:effectLst/>
                                        <a:latin typeface="Cambria Math" panose="02040503050406030204" pitchFamily="18" charset="0"/>
                                        <a:ea typeface="Arial" panose="020B0604020202020204" pitchFamily="34" charset="0"/>
                                        <a:cs typeface="Arial" panose="020B0604020202020204" pitchFamily="34" charset="0"/>
                                      </a:rPr>
                                    </m:ctrlPr>
                                  </m:fPr>
                                  <m:num>
                                    <m:eqArr>
                                      <m:eqArrPr>
                                        <m:ctrlPr>
                                          <a:rPr lang="fr-FR" sz="900" i="1">
                                            <a:effectLst/>
                                            <a:latin typeface="Cambria Math" panose="02040503050406030204" pitchFamily="18" charset="0"/>
                                            <a:ea typeface="Arial" panose="020B0604020202020204" pitchFamily="34" charset="0"/>
                                            <a:cs typeface="Arial" panose="020B0604020202020204" pitchFamily="34" charset="0"/>
                                          </a:rPr>
                                        </m:ctrlPr>
                                      </m:eqArrPr>
                                      <m:e>
                                        <m:r>
                                          <a:rPr lang="fr-FR" sz="900" i="1">
                                            <a:effectLst/>
                                            <a:latin typeface="Cambria Math" panose="02040503050406030204" pitchFamily="18" charset="0"/>
                                            <a:ea typeface="Arial" panose="020B0604020202020204" pitchFamily="34" charset="0"/>
                                            <a:cs typeface="Arial" panose="020B0604020202020204" pitchFamily="34" charset="0"/>
                                          </a:rPr>
                                          <m:t>𝑆𝑜𝑚𝑚𝑒</m:t>
                                        </m:r>
                                        <m:r>
                                          <a:rPr lang="fr-FR" sz="900" i="1">
                                            <a:effectLst/>
                                            <a:latin typeface="Cambria Math" panose="02040503050406030204" pitchFamily="18" charset="0"/>
                                            <a:ea typeface="Arial" panose="020B0604020202020204" pitchFamily="34" charset="0"/>
                                            <a:cs typeface="Arial" panose="020B0604020202020204" pitchFamily="34" charset="0"/>
                                          </a:rPr>
                                          <m:t> </m:t>
                                        </m:r>
                                        <m:r>
                                          <a:rPr lang="fr-FR" sz="900" i="1">
                                            <a:effectLst/>
                                            <a:latin typeface="Cambria Math" panose="02040503050406030204" pitchFamily="18" charset="0"/>
                                            <a:ea typeface="Arial" panose="020B0604020202020204" pitchFamily="34" charset="0"/>
                                            <a:cs typeface="Arial" panose="020B0604020202020204" pitchFamily="34" charset="0"/>
                                          </a:rPr>
                                          <m:t>𝑑𝑒𝑠</m:t>
                                        </m:r>
                                        <m:r>
                                          <a:rPr lang="fr-FR" sz="900" i="1">
                                            <a:effectLst/>
                                            <a:latin typeface="Cambria Math" panose="02040503050406030204" pitchFamily="18" charset="0"/>
                                            <a:ea typeface="Arial" panose="020B0604020202020204" pitchFamily="34" charset="0"/>
                                            <a:cs typeface="Arial" panose="020B0604020202020204" pitchFamily="34" charset="0"/>
                                          </a:rPr>
                                          <m:t> </m:t>
                                        </m:r>
                                        <m:r>
                                          <a:rPr lang="fr-FR" sz="900" i="1">
                                            <a:effectLst/>
                                            <a:latin typeface="Cambria Math" panose="02040503050406030204" pitchFamily="18" charset="0"/>
                                            <a:ea typeface="Arial" panose="020B0604020202020204" pitchFamily="34" charset="0"/>
                                            <a:cs typeface="Arial" panose="020B0604020202020204" pitchFamily="34" charset="0"/>
                                          </a:rPr>
                                          <m:t>𝑑𝑢𝑟</m:t>
                                        </m:r>
                                        <m:r>
                                          <a:rPr lang="fr-FR" sz="900" i="1">
                                            <a:effectLst/>
                                            <a:latin typeface="Cambria Math" panose="02040503050406030204" pitchFamily="18" charset="0"/>
                                            <a:ea typeface="Arial" panose="020B0604020202020204" pitchFamily="34" charset="0"/>
                                            <a:cs typeface="Arial" panose="020B0604020202020204" pitchFamily="34" charset="0"/>
                                          </a:rPr>
                                          <m:t>é</m:t>
                                        </m:r>
                                        <m:r>
                                          <a:rPr lang="fr-FR" sz="900" i="1">
                                            <a:effectLst/>
                                            <a:latin typeface="Cambria Math" panose="02040503050406030204" pitchFamily="18" charset="0"/>
                                            <a:ea typeface="Arial" panose="020B0604020202020204" pitchFamily="34" charset="0"/>
                                            <a:cs typeface="Arial" panose="020B0604020202020204" pitchFamily="34" charset="0"/>
                                          </a:rPr>
                                          <m:t>𝑒𝑠</m:t>
                                        </m:r>
                                        <m:r>
                                          <a:rPr lang="fr-FR" sz="900" i="1">
                                            <a:effectLst/>
                                            <a:latin typeface="Cambria Math" panose="02040503050406030204" pitchFamily="18" charset="0"/>
                                            <a:ea typeface="Arial" panose="020B0604020202020204" pitchFamily="34" charset="0"/>
                                            <a:cs typeface="Arial" panose="020B0604020202020204" pitchFamily="34" charset="0"/>
                                          </a:rPr>
                                          <m:t> </m:t>
                                        </m:r>
                                        <m:r>
                                          <a:rPr lang="fr-FR" sz="900" i="1">
                                            <a:effectLst/>
                                            <a:latin typeface="Cambria Math" panose="02040503050406030204" pitchFamily="18" charset="0"/>
                                            <a:ea typeface="Arial" panose="020B0604020202020204" pitchFamily="34" charset="0"/>
                                            <a:cs typeface="Arial" panose="020B0604020202020204" pitchFamily="34" charset="0"/>
                                          </a:rPr>
                                          <m:t>𝑑𝑒</m:t>
                                        </m:r>
                                        <m:r>
                                          <a:rPr lang="fr-FR" sz="900" i="1">
                                            <a:effectLst/>
                                            <a:latin typeface="Cambria Math" panose="02040503050406030204" pitchFamily="18" charset="0"/>
                                            <a:ea typeface="Arial" panose="020B0604020202020204" pitchFamily="34" charset="0"/>
                                            <a:cs typeface="Arial" panose="020B0604020202020204" pitchFamily="34" charset="0"/>
                                          </a:rPr>
                                          <m:t> </m:t>
                                        </m:r>
                                        <m:r>
                                          <a:rPr lang="fr-FR" sz="900" i="1">
                                            <a:effectLst/>
                                            <a:latin typeface="Cambria Math" panose="02040503050406030204" pitchFamily="18" charset="0"/>
                                            <a:ea typeface="Arial" panose="020B0604020202020204" pitchFamily="34" charset="0"/>
                                            <a:cs typeface="Arial" panose="020B0604020202020204" pitchFamily="34" charset="0"/>
                                          </a:rPr>
                                          <m:t>𝑠</m:t>
                                        </m:r>
                                        <m:r>
                                          <a:rPr lang="fr-FR" sz="900" i="1">
                                            <a:effectLst/>
                                            <a:latin typeface="Cambria Math" panose="02040503050406030204" pitchFamily="18" charset="0"/>
                                            <a:ea typeface="Arial" panose="020B0604020202020204" pitchFamily="34" charset="0"/>
                                            <a:cs typeface="Arial" panose="020B0604020202020204" pitchFamily="34" charset="0"/>
                                          </a:rPr>
                                          <m:t>é</m:t>
                                        </m:r>
                                        <m:r>
                                          <a:rPr lang="fr-FR" sz="900" i="1">
                                            <a:effectLst/>
                                            <a:latin typeface="Cambria Math" panose="02040503050406030204" pitchFamily="18" charset="0"/>
                                            <a:ea typeface="Arial" panose="020B0604020202020204" pitchFamily="34" charset="0"/>
                                            <a:cs typeface="Arial" panose="020B0604020202020204" pitchFamily="34" charset="0"/>
                                          </a:rPr>
                                          <m:t>𝑗𝑜𝑢𝑟</m:t>
                                        </m:r>
                                        <m:r>
                                          <a:rPr lang="fr-FR" sz="900" i="1">
                                            <a:effectLst/>
                                            <a:latin typeface="Cambria Math" panose="02040503050406030204" pitchFamily="18" charset="0"/>
                                            <a:ea typeface="Arial" panose="020B0604020202020204" pitchFamily="34" charset="0"/>
                                            <a:cs typeface="Arial" panose="020B0604020202020204" pitchFamily="34" charset="0"/>
                                          </a:rPr>
                                          <m:t> </m:t>
                                        </m:r>
                                        <m:r>
                                          <a:rPr lang="fr-FR" sz="900" i="1">
                                            <a:effectLst/>
                                            <a:latin typeface="Cambria Math" panose="02040503050406030204" pitchFamily="18" charset="0"/>
                                            <a:ea typeface="Arial" panose="020B0604020202020204" pitchFamily="34" charset="0"/>
                                            <a:cs typeface="Arial" panose="020B0604020202020204" pitchFamily="34" charset="0"/>
                                          </a:rPr>
                                          <m:t>𝑑𝑒𝑠</m:t>
                                        </m:r>
                                        <m:r>
                                          <a:rPr lang="fr-FR" sz="900" i="1">
                                            <a:effectLst/>
                                            <a:latin typeface="Cambria Math" panose="02040503050406030204" pitchFamily="18" charset="0"/>
                                            <a:ea typeface="Arial" panose="020B0604020202020204" pitchFamily="34" charset="0"/>
                                            <a:cs typeface="Arial" panose="020B0604020202020204" pitchFamily="34" charset="0"/>
                                          </a:rPr>
                                          <m:t> </m:t>
                                        </m:r>
                                        <m:r>
                                          <a:rPr lang="fr-FR" sz="900" i="1">
                                            <a:effectLst/>
                                            <a:latin typeface="Cambria Math" panose="02040503050406030204" pitchFamily="18" charset="0"/>
                                            <a:ea typeface="Arial" panose="020B0604020202020204" pitchFamily="34" charset="0"/>
                                            <a:cs typeface="Arial" panose="020B0604020202020204" pitchFamily="34" charset="0"/>
                                          </a:rPr>
                                          <m:t>𝑚</m:t>
                                        </m:r>
                                        <m:r>
                                          <a:rPr lang="fr-FR" sz="900" i="1">
                                            <a:effectLst/>
                                            <a:latin typeface="Cambria Math" panose="02040503050406030204" pitchFamily="18" charset="0"/>
                                            <a:ea typeface="Arial" panose="020B0604020202020204" pitchFamily="34" charset="0"/>
                                            <a:cs typeface="Arial" panose="020B0604020202020204" pitchFamily="34" charset="0"/>
                                          </a:rPr>
                                          <m:t>é</m:t>
                                        </m:r>
                                        <m:r>
                                          <a:rPr lang="fr-FR" sz="900" i="1">
                                            <a:effectLst/>
                                            <a:latin typeface="Cambria Math" panose="02040503050406030204" pitchFamily="18" charset="0"/>
                                            <a:ea typeface="Arial" panose="020B0604020202020204" pitchFamily="34" charset="0"/>
                                            <a:cs typeface="Arial" panose="020B0604020202020204" pitchFamily="34" charset="0"/>
                                          </a:rPr>
                                          <m:t>𝑛𝑎𝑔𝑒𝑠</m:t>
                                        </m:r>
                                        <m:r>
                                          <a:rPr lang="fr-FR" sz="900" i="1">
                                            <a:effectLst/>
                                            <a:latin typeface="Cambria Math" panose="02040503050406030204" pitchFamily="18" charset="0"/>
                                            <a:ea typeface="Arial" panose="020B0604020202020204" pitchFamily="34" charset="0"/>
                                            <a:cs typeface="Arial" panose="020B0604020202020204" pitchFamily="34" charset="0"/>
                                          </a:rPr>
                                          <m:t> </m:t>
                                        </m:r>
                                      </m:e>
                                      <m:e>
                                        <m:r>
                                          <a:rPr lang="fr-FR" sz="900" i="1">
                                            <a:effectLst/>
                                            <a:latin typeface="Cambria Math" panose="02040503050406030204" pitchFamily="18" charset="0"/>
                                            <a:ea typeface="Arial" panose="020B0604020202020204" pitchFamily="34" charset="0"/>
                                            <a:cs typeface="Arial" panose="020B0604020202020204" pitchFamily="34" charset="0"/>
                                          </a:rPr>
                                          <m:t>𝑠𝑜𝑟𝑡𝑖𝑠</m:t>
                                        </m:r>
                                        <m:r>
                                          <a:rPr lang="fr-FR" sz="900" i="1">
                                            <a:effectLst/>
                                            <a:latin typeface="Cambria Math" panose="02040503050406030204" pitchFamily="18" charset="0"/>
                                            <a:ea typeface="Arial" panose="020B0604020202020204" pitchFamily="34" charset="0"/>
                                            <a:cs typeface="Arial" panose="020B0604020202020204" pitchFamily="34" charset="0"/>
                                          </a:rPr>
                                          <m:t> </m:t>
                                        </m:r>
                                        <m:r>
                                          <a:rPr lang="fr-FR" sz="900" i="1">
                                            <a:effectLst/>
                                            <a:latin typeface="Cambria Math" panose="02040503050406030204" pitchFamily="18" charset="0"/>
                                            <a:ea typeface="Arial" panose="020B0604020202020204" pitchFamily="34" charset="0"/>
                                            <a:cs typeface="Arial" panose="020B0604020202020204" pitchFamily="34" charset="0"/>
                                          </a:rPr>
                                          <m:t>𝑑𝑎𝑛𝑠</m:t>
                                        </m:r>
                                        <m:r>
                                          <a:rPr lang="fr-FR" sz="900" i="1">
                                            <a:effectLst/>
                                            <a:latin typeface="Cambria Math" panose="02040503050406030204" pitchFamily="18" charset="0"/>
                                            <a:ea typeface="Arial" panose="020B0604020202020204" pitchFamily="34" charset="0"/>
                                            <a:cs typeface="Arial" panose="020B0604020202020204" pitchFamily="34" charset="0"/>
                                          </a:rPr>
                                          <m:t> </m:t>
                                        </m:r>
                                        <m:r>
                                          <a:rPr lang="fr-FR" sz="900" i="1">
                                            <a:effectLst/>
                                            <a:latin typeface="Cambria Math" panose="02040503050406030204" pitchFamily="18" charset="0"/>
                                            <a:ea typeface="Arial" panose="020B0604020202020204" pitchFamily="34" charset="0"/>
                                            <a:cs typeface="Arial" panose="020B0604020202020204" pitchFamily="34" charset="0"/>
                                          </a:rPr>
                                          <m:t>𝑙</m:t>
                                        </m:r>
                                        <m:r>
                                          <a:rPr lang="fr-FR" sz="900" i="1">
                                            <a:effectLst/>
                                            <a:latin typeface="Cambria Math" panose="02040503050406030204" pitchFamily="18" charset="0"/>
                                            <a:ea typeface="Arial" panose="020B0604020202020204" pitchFamily="34" charset="0"/>
                                            <a:cs typeface="Arial" panose="020B0604020202020204" pitchFamily="34" charset="0"/>
                                          </a:rPr>
                                          <m:t>′</m:t>
                                        </m:r>
                                        <m:r>
                                          <a:rPr lang="fr-FR" sz="900" i="1">
                                            <a:effectLst/>
                                            <a:latin typeface="Cambria Math" panose="02040503050406030204" pitchFamily="18" charset="0"/>
                                            <a:ea typeface="Arial" panose="020B0604020202020204" pitchFamily="34" charset="0"/>
                                            <a:cs typeface="Arial" panose="020B0604020202020204" pitchFamily="34" charset="0"/>
                                          </a:rPr>
                                          <m:t>𝑎𝑛𝑛</m:t>
                                        </m:r>
                                        <m:r>
                                          <a:rPr lang="fr-FR" sz="900" i="1">
                                            <a:effectLst/>
                                            <a:latin typeface="Cambria Math" panose="02040503050406030204" pitchFamily="18" charset="0"/>
                                            <a:ea typeface="Arial" panose="020B0604020202020204" pitchFamily="34" charset="0"/>
                                            <a:cs typeface="Arial" panose="020B0604020202020204" pitchFamily="34" charset="0"/>
                                          </a:rPr>
                                          <m:t>é</m:t>
                                        </m:r>
                                        <m:r>
                                          <a:rPr lang="fr-FR" sz="900" i="1">
                                            <a:effectLst/>
                                            <a:latin typeface="Cambria Math" panose="02040503050406030204" pitchFamily="18" charset="0"/>
                                            <a:ea typeface="Arial" panose="020B0604020202020204" pitchFamily="34" charset="0"/>
                                            <a:cs typeface="Arial" panose="020B0604020202020204" pitchFamily="34" charset="0"/>
                                          </a:rPr>
                                          <m:t>𝑒</m:t>
                                        </m:r>
                                      </m:e>
                                    </m:eqArr>
                                  </m:num>
                                  <m:den>
                                    <m:r>
                                      <a:rPr lang="fr-FR" sz="900" i="1">
                                        <a:effectLst/>
                                        <a:latin typeface="Cambria Math" panose="02040503050406030204" pitchFamily="18" charset="0"/>
                                        <a:ea typeface="Arial" panose="020B0604020202020204" pitchFamily="34" charset="0"/>
                                        <a:cs typeface="Arial" panose="020B0604020202020204" pitchFamily="34" charset="0"/>
                                      </a:rPr>
                                      <m:t>𝑁𝑜𝑚𝑏𝑟𝑒</m:t>
                                    </m:r>
                                    <m:r>
                                      <a:rPr lang="fr-FR" sz="900" i="1">
                                        <a:effectLst/>
                                        <a:latin typeface="Cambria Math" panose="02040503050406030204" pitchFamily="18" charset="0"/>
                                        <a:ea typeface="Arial" panose="020B0604020202020204" pitchFamily="34" charset="0"/>
                                        <a:cs typeface="Arial" panose="020B0604020202020204" pitchFamily="34" charset="0"/>
                                      </a:rPr>
                                      <m:t> </m:t>
                                    </m:r>
                                    <m:r>
                                      <a:rPr lang="fr-FR" sz="900" i="1">
                                        <a:effectLst/>
                                        <a:latin typeface="Cambria Math" panose="02040503050406030204" pitchFamily="18" charset="0"/>
                                        <a:ea typeface="Arial" panose="020B0604020202020204" pitchFamily="34" charset="0"/>
                                        <a:cs typeface="Arial" panose="020B0604020202020204" pitchFamily="34" charset="0"/>
                                      </a:rPr>
                                      <m:t>𝑑𝑒</m:t>
                                    </m:r>
                                    <m:r>
                                      <a:rPr lang="fr-FR" sz="900" i="1">
                                        <a:effectLst/>
                                        <a:latin typeface="Cambria Math" panose="02040503050406030204" pitchFamily="18" charset="0"/>
                                        <a:ea typeface="Arial" panose="020B0604020202020204" pitchFamily="34" charset="0"/>
                                        <a:cs typeface="Arial" panose="020B0604020202020204" pitchFamily="34" charset="0"/>
                                      </a:rPr>
                                      <m:t> </m:t>
                                    </m:r>
                                    <m:r>
                                      <a:rPr lang="fr-FR" sz="900" i="1">
                                        <a:effectLst/>
                                        <a:latin typeface="Cambria Math" panose="02040503050406030204" pitchFamily="18" charset="0"/>
                                        <a:ea typeface="Arial" panose="020B0604020202020204" pitchFamily="34" charset="0"/>
                                        <a:cs typeface="Arial" panose="020B0604020202020204" pitchFamily="34" charset="0"/>
                                      </a:rPr>
                                      <m:t>𝑠𝑜𝑟𝑡𝑖𝑒𝑠</m:t>
                                    </m:r>
                                    <m:r>
                                      <a:rPr lang="fr-FR" sz="900" i="1">
                                        <a:effectLst/>
                                        <a:latin typeface="Cambria Math" panose="02040503050406030204" pitchFamily="18" charset="0"/>
                                        <a:ea typeface="Arial" panose="020B0604020202020204" pitchFamily="34" charset="0"/>
                                        <a:cs typeface="Arial" panose="020B0604020202020204" pitchFamily="34" charset="0"/>
                                      </a:rPr>
                                      <m:t> </m:t>
                                    </m:r>
                                    <m:r>
                                      <a:rPr lang="fr-FR" sz="900" i="1">
                                        <a:effectLst/>
                                        <a:latin typeface="Cambria Math" panose="02040503050406030204" pitchFamily="18" charset="0"/>
                                        <a:ea typeface="Arial" panose="020B0604020202020204" pitchFamily="34" charset="0"/>
                                        <a:cs typeface="Arial" panose="020B0604020202020204" pitchFamily="34" charset="0"/>
                                      </a:rPr>
                                      <m:t>𝑑𝑎𝑛𝑠</m:t>
                                    </m:r>
                                    <m:r>
                                      <a:rPr lang="fr-FR" sz="900" i="1">
                                        <a:effectLst/>
                                        <a:latin typeface="Cambria Math" panose="02040503050406030204" pitchFamily="18" charset="0"/>
                                        <a:ea typeface="Arial" panose="020B0604020202020204" pitchFamily="34" charset="0"/>
                                        <a:cs typeface="Arial" panose="020B0604020202020204" pitchFamily="34" charset="0"/>
                                      </a:rPr>
                                      <m:t> </m:t>
                                    </m:r>
                                    <m:r>
                                      <a:rPr lang="fr-FR" sz="900" i="1">
                                        <a:effectLst/>
                                        <a:latin typeface="Cambria Math" panose="02040503050406030204" pitchFamily="18" charset="0"/>
                                        <a:ea typeface="Arial" panose="020B0604020202020204" pitchFamily="34" charset="0"/>
                                        <a:cs typeface="Arial" panose="020B0604020202020204" pitchFamily="34" charset="0"/>
                                      </a:rPr>
                                      <m:t>𝑙</m:t>
                                    </m:r>
                                    <m:r>
                                      <a:rPr lang="fr-FR" sz="900" i="1">
                                        <a:effectLst/>
                                        <a:latin typeface="Cambria Math" panose="02040503050406030204" pitchFamily="18" charset="0"/>
                                        <a:ea typeface="Arial" panose="020B0604020202020204" pitchFamily="34" charset="0"/>
                                        <a:cs typeface="Arial" panose="020B0604020202020204" pitchFamily="34" charset="0"/>
                                      </a:rPr>
                                      <m:t>′</m:t>
                                    </m:r>
                                    <m:r>
                                      <a:rPr lang="fr-FR" sz="900" i="1">
                                        <a:effectLst/>
                                        <a:latin typeface="Cambria Math" panose="02040503050406030204" pitchFamily="18" charset="0"/>
                                        <a:ea typeface="Arial" panose="020B0604020202020204" pitchFamily="34" charset="0"/>
                                        <a:cs typeface="Arial" panose="020B0604020202020204" pitchFamily="34" charset="0"/>
                                      </a:rPr>
                                      <m:t>𝑎𝑛𝑛</m:t>
                                    </m:r>
                                    <m:r>
                                      <a:rPr lang="fr-FR" sz="900" i="1">
                                        <a:effectLst/>
                                        <a:latin typeface="Cambria Math" panose="02040503050406030204" pitchFamily="18" charset="0"/>
                                        <a:ea typeface="Arial" panose="020B0604020202020204" pitchFamily="34" charset="0"/>
                                        <a:cs typeface="Arial" panose="020B0604020202020204" pitchFamily="34" charset="0"/>
                                      </a:rPr>
                                      <m:t>é</m:t>
                                    </m:r>
                                    <m:r>
                                      <a:rPr lang="fr-FR" sz="900" i="1">
                                        <a:effectLst/>
                                        <a:latin typeface="Cambria Math" panose="02040503050406030204" pitchFamily="18" charset="0"/>
                                        <a:ea typeface="Arial" panose="020B0604020202020204" pitchFamily="34" charset="0"/>
                                        <a:cs typeface="Arial" panose="020B0604020202020204" pitchFamily="34" charset="0"/>
                                      </a:rPr>
                                      <m:t>𝑒</m:t>
                                    </m:r>
                                  </m:den>
                                </m:f>
                              </m:oMath>
                            </m:oMathPara>
                          </a14:m>
                          <a:endParaRPr lang="fr-FR" sz="900" dirty="0">
                            <a:effectLst/>
                            <a:latin typeface="Marianne"/>
                            <a:ea typeface="Arial" panose="020B0604020202020204" pitchFamily="34" charset="0"/>
                            <a:cs typeface="Arial" panose="020B0604020202020204" pitchFamily="34" charset="0"/>
                          </a:endParaRPr>
                        </a:p>
                      </a:txBody>
                      <a:tcPr marL="58356" marR="58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fr-FR" sz="900" dirty="0">
                              <a:effectLst/>
                              <a:latin typeface="Marianne"/>
                              <a:ea typeface="Arial" panose="020B0604020202020204" pitchFamily="34" charset="0"/>
                              <a:cs typeface="Arial" panose="020B0604020202020204" pitchFamily="34" charset="0"/>
                            </a:rPr>
                            <a:t> Somme des durées de séjour des ménages sortis dans l’année</a:t>
                          </a:r>
                        </a:p>
                        <a:p>
                          <a:pPr algn="ctr">
                            <a:buNone/>
                          </a:pPr>
                          <a:endParaRPr lang="fr-FR" sz="900" dirty="0">
                            <a:effectLst/>
                            <a:latin typeface="Marianne"/>
                            <a:ea typeface="Arial" panose="020B0604020202020204" pitchFamily="34" charset="0"/>
                            <a:cs typeface="Arial" panose="020B0604020202020204" pitchFamily="34" charset="0"/>
                          </a:endParaRPr>
                        </a:p>
                      </a:txBody>
                      <a:tcPr marL="58356" marR="58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fr-FR" sz="900" dirty="0">
                              <a:effectLst/>
                              <a:latin typeface="Marianne"/>
                              <a:ea typeface="Arial" panose="020B0604020202020204" pitchFamily="34" charset="0"/>
                              <a:cs typeface="Arial" panose="020B0604020202020204" pitchFamily="34" charset="0"/>
                            </a:rPr>
                            <a:t> La somme des durées de séjour des ménages sortis dans l’année comptabilise, pour chaque ménage, le nombre de jours de séjour.</a:t>
                          </a:r>
                        </a:p>
                        <a:p>
                          <a:pPr algn="ctr">
                            <a:buNone/>
                          </a:pPr>
                          <a:endParaRPr lang="fr-FR" sz="900" dirty="0">
                            <a:effectLst/>
                            <a:latin typeface="Marianne"/>
                            <a:ea typeface="Arial" panose="020B0604020202020204" pitchFamily="34" charset="0"/>
                            <a:cs typeface="Arial" panose="020B0604020202020204" pitchFamily="34" charset="0"/>
                          </a:endParaRPr>
                        </a:p>
                      </a:txBody>
                      <a:tcPr marL="58356" marR="58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70325103"/>
                      </a:ext>
                    </a:extLst>
                  </a:tr>
                </a:tbl>
              </a:graphicData>
            </a:graphic>
          </p:graphicFrame>
        </mc:Choice>
        <mc:Fallback xmlns="">
          <p:graphicFrame>
            <p:nvGraphicFramePr>
              <p:cNvPr id="5" name="Tableau 4">
                <a:extLst>
                  <a:ext uri="{FF2B5EF4-FFF2-40B4-BE49-F238E27FC236}">
                    <a16:creationId xmlns:a16="http://schemas.microsoft.com/office/drawing/2014/main" id="{AEF15DF8-BD40-7ABC-6202-FE85D133AC4E}"/>
                  </a:ext>
                </a:extLst>
              </p:cNvPr>
              <p:cNvGraphicFramePr>
                <a:graphicFrameLocks noGrp="1"/>
              </p:cNvGraphicFramePr>
              <p:nvPr>
                <p:extLst>
                  <p:ext uri="{D42A27DB-BD31-4B8C-83A1-F6EECF244321}">
                    <p14:modId xmlns:p14="http://schemas.microsoft.com/office/powerpoint/2010/main" val="1170644547"/>
                  </p:ext>
                </p:extLst>
              </p:nvPr>
            </p:nvGraphicFramePr>
            <p:xfrm>
              <a:off x="838200" y="2172144"/>
              <a:ext cx="7073976" cy="1049606"/>
            </p:xfrm>
            <a:graphic>
              <a:graphicData uri="http://schemas.openxmlformats.org/drawingml/2006/table">
                <a:tbl>
                  <a:tblPr firstRow="1" firstCol="1" bandRow="1"/>
                  <a:tblGrid>
                    <a:gridCol w="2504164">
                      <a:extLst>
                        <a:ext uri="{9D8B030D-6E8A-4147-A177-3AD203B41FA5}">
                          <a16:colId xmlns:a16="http://schemas.microsoft.com/office/drawing/2014/main" val="719106470"/>
                        </a:ext>
                      </a:extLst>
                    </a:gridCol>
                    <a:gridCol w="1982590">
                      <a:extLst>
                        <a:ext uri="{9D8B030D-6E8A-4147-A177-3AD203B41FA5}">
                          <a16:colId xmlns:a16="http://schemas.microsoft.com/office/drawing/2014/main" val="1036894901"/>
                        </a:ext>
                      </a:extLst>
                    </a:gridCol>
                    <a:gridCol w="2587222">
                      <a:extLst>
                        <a:ext uri="{9D8B030D-6E8A-4147-A177-3AD203B41FA5}">
                          <a16:colId xmlns:a16="http://schemas.microsoft.com/office/drawing/2014/main" val="1975608614"/>
                        </a:ext>
                      </a:extLst>
                    </a:gridCol>
                  </a:tblGrid>
                  <a:tr h="1049606">
                    <a:tc>
                      <a:txBody>
                        <a:bodyPr/>
                        <a:lstStyle/>
                        <a:p>
                          <a:endParaRPr lang="fr-FR"/>
                        </a:p>
                      </a:txBody>
                      <a:tcPr marL="58356" marR="58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243" t="-578" r="-183212" b="-1156"/>
                          </a:stretch>
                        </a:blipFill>
                      </a:tcPr>
                    </a:tc>
                    <a:tc>
                      <a:txBody>
                        <a:bodyPr/>
                        <a:lstStyle/>
                        <a:p>
                          <a:pPr algn="ctr">
                            <a:buNone/>
                          </a:pPr>
                          <a:r>
                            <a:rPr lang="fr-FR" sz="900" dirty="0">
                              <a:effectLst/>
                              <a:latin typeface="Marianne"/>
                              <a:ea typeface="Arial" panose="020B0604020202020204" pitchFamily="34" charset="0"/>
                              <a:cs typeface="Arial" panose="020B0604020202020204" pitchFamily="34" charset="0"/>
                            </a:rPr>
                            <a:t> Somme des durées de séjour des ménages sortis dans l’année</a:t>
                          </a:r>
                        </a:p>
                        <a:p>
                          <a:pPr algn="ctr">
                            <a:buNone/>
                          </a:pPr>
                          <a:endParaRPr lang="fr-FR" sz="900" dirty="0">
                            <a:effectLst/>
                            <a:latin typeface="Marianne"/>
                            <a:ea typeface="Arial" panose="020B0604020202020204" pitchFamily="34" charset="0"/>
                            <a:cs typeface="Arial" panose="020B0604020202020204" pitchFamily="34" charset="0"/>
                          </a:endParaRPr>
                        </a:p>
                      </a:txBody>
                      <a:tcPr marL="58356" marR="58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fr-FR" sz="900" dirty="0">
                              <a:effectLst/>
                              <a:latin typeface="Marianne"/>
                              <a:ea typeface="Arial" panose="020B0604020202020204" pitchFamily="34" charset="0"/>
                              <a:cs typeface="Arial" panose="020B0604020202020204" pitchFamily="34" charset="0"/>
                            </a:rPr>
                            <a:t> La somme des durées de séjour des ménages sortis dans l’année comptabilise, pour chaque ménage, le nombre de jours de séjour.</a:t>
                          </a:r>
                        </a:p>
                        <a:p>
                          <a:pPr algn="ctr">
                            <a:buNone/>
                          </a:pPr>
                          <a:endParaRPr lang="fr-FR" sz="900" dirty="0">
                            <a:effectLst/>
                            <a:latin typeface="Marianne"/>
                            <a:ea typeface="Arial" panose="020B0604020202020204" pitchFamily="34" charset="0"/>
                            <a:cs typeface="Arial" panose="020B0604020202020204" pitchFamily="34" charset="0"/>
                          </a:endParaRPr>
                        </a:p>
                      </a:txBody>
                      <a:tcPr marL="58356" marR="58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7032510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9" name="Tableau 8">
                <a:extLst>
                  <a:ext uri="{FF2B5EF4-FFF2-40B4-BE49-F238E27FC236}">
                    <a16:creationId xmlns:a16="http://schemas.microsoft.com/office/drawing/2014/main" id="{8ECBB071-AB39-0B29-F422-E0A9DB12BE39}"/>
                  </a:ext>
                </a:extLst>
              </p:cNvPr>
              <p:cNvGraphicFramePr>
                <a:graphicFrameLocks noGrp="1"/>
              </p:cNvGraphicFramePr>
              <p:nvPr>
                <p:extLst>
                  <p:ext uri="{D42A27DB-BD31-4B8C-83A1-F6EECF244321}">
                    <p14:modId xmlns:p14="http://schemas.microsoft.com/office/powerpoint/2010/main" val="3647404210"/>
                  </p:ext>
                </p:extLst>
              </p:nvPr>
            </p:nvGraphicFramePr>
            <p:xfrm>
              <a:off x="838200" y="3891370"/>
              <a:ext cx="7073976" cy="1371600"/>
            </p:xfrm>
            <a:graphic>
              <a:graphicData uri="http://schemas.openxmlformats.org/drawingml/2006/table">
                <a:tbl>
                  <a:tblPr firstRow="1" firstCol="1" bandRow="1"/>
                  <a:tblGrid>
                    <a:gridCol w="1899532">
                      <a:extLst>
                        <a:ext uri="{9D8B030D-6E8A-4147-A177-3AD203B41FA5}">
                          <a16:colId xmlns:a16="http://schemas.microsoft.com/office/drawing/2014/main" val="1996606777"/>
                        </a:ext>
                      </a:extLst>
                    </a:gridCol>
                    <a:gridCol w="2587222">
                      <a:extLst>
                        <a:ext uri="{9D8B030D-6E8A-4147-A177-3AD203B41FA5}">
                          <a16:colId xmlns:a16="http://schemas.microsoft.com/office/drawing/2014/main" val="654849331"/>
                        </a:ext>
                      </a:extLst>
                    </a:gridCol>
                    <a:gridCol w="2587222">
                      <a:extLst>
                        <a:ext uri="{9D8B030D-6E8A-4147-A177-3AD203B41FA5}">
                          <a16:colId xmlns:a16="http://schemas.microsoft.com/office/drawing/2014/main" val="2483638772"/>
                        </a:ext>
                      </a:extLst>
                    </a:gridCol>
                  </a:tblGrid>
                  <a:tr h="518720">
                    <a:tc rowSpan="2">
                      <a:txBody>
                        <a:bodyPr/>
                        <a:lstStyle/>
                        <a:p>
                          <a:pPr algn="ctr">
                            <a:buNone/>
                          </a:pPr>
                          <a14:m>
                            <m:oMathPara xmlns:m="http://schemas.openxmlformats.org/officeDocument/2006/math">
                              <m:oMathParaPr>
                                <m:jc m:val="centerGroup"/>
                              </m:oMathParaPr>
                              <m:oMath xmlns:m="http://schemas.openxmlformats.org/officeDocument/2006/math">
                                <m:f>
                                  <m:fPr>
                                    <m:ctrlPr>
                                      <a:rPr lang="fr-FR" sz="900" i="1" smtClean="0">
                                        <a:effectLst/>
                                        <a:latin typeface="Cambria Math" panose="02040503050406030204" pitchFamily="18" charset="0"/>
                                        <a:ea typeface="Arial" panose="020B0604020202020204" pitchFamily="34" charset="0"/>
                                        <a:cs typeface="Arial" panose="020B0604020202020204" pitchFamily="34" charset="0"/>
                                      </a:rPr>
                                    </m:ctrlPr>
                                  </m:fPr>
                                  <m:num>
                                    <m:r>
                                      <a:rPr lang="fr-FR" sz="900" b="0" i="1" smtClean="0">
                                        <a:effectLst/>
                                        <a:latin typeface="Cambria Math" panose="02040503050406030204" pitchFamily="18" charset="0"/>
                                        <a:ea typeface="Arial" panose="020B0604020202020204" pitchFamily="34" charset="0"/>
                                        <a:cs typeface="Arial" panose="020B0604020202020204" pitchFamily="34" charset="0"/>
                                      </a:rPr>
                                      <m:t>𝑆𝑜𝑚𝑚𝑒</m:t>
                                    </m:r>
                                    <m:r>
                                      <a:rPr lang="fr-FR" sz="900" b="0" i="1" smtClean="0">
                                        <a:effectLst/>
                                        <a:latin typeface="Cambria Math" panose="02040503050406030204" pitchFamily="18" charset="0"/>
                                        <a:ea typeface="Arial" panose="020B0604020202020204" pitchFamily="34" charset="0"/>
                                        <a:cs typeface="Arial" panose="020B0604020202020204" pitchFamily="34" charset="0"/>
                                      </a:rPr>
                                      <m:t> </m:t>
                                    </m:r>
                                    <m:r>
                                      <a:rPr lang="fr-FR" sz="900" i="1">
                                        <a:effectLst/>
                                        <a:latin typeface="Cambria Math" panose="02040503050406030204" pitchFamily="18" charset="0"/>
                                        <a:ea typeface="Arial" panose="020B0604020202020204" pitchFamily="34" charset="0"/>
                                        <a:cs typeface="Arial" panose="020B0604020202020204" pitchFamily="34" charset="0"/>
                                      </a:rPr>
                                      <m:t>𝑑𝑒</m:t>
                                    </m:r>
                                    <m:r>
                                      <a:rPr lang="fr-FR" sz="900" i="1">
                                        <a:effectLst/>
                                        <a:latin typeface="Cambria Math" panose="02040503050406030204" pitchFamily="18" charset="0"/>
                                        <a:ea typeface="Arial" panose="020B0604020202020204" pitchFamily="34" charset="0"/>
                                        <a:cs typeface="Arial" panose="020B0604020202020204" pitchFamily="34" charset="0"/>
                                      </a:rPr>
                                      <m:t> </m:t>
                                    </m:r>
                                    <m:r>
                                      <a:rPr lang="fr-FR" sz="900" i="1">
                                        <a:effectLst/>
                                        <a:latin typeface="Cambria Math" panose="02040503050406030204" pitchFamily="18" charset="0"/>
                                        <a:ea typeface="Arial" panose="020B0604020202020204" pitchFamily="34" charset="0"/>
                                        <a:cs typeface="Arial" panose="020B0604020202020204" pitchFamily="34" charset="0"/>
                                      </a:rPr>
                                      <m:t>𝑗𝑜𝑢𝑟𝑠</m:t>
                                    </m:r>
                                    <m:r>
                                      <a:rPr lang="fr-FR" sz="900" i="1">
                                        <a:effectLst/>
                                        <a:latin typeface="Cambria Math" panose="02040503050406030204" pitchFamily="18" charset="0"/>
                                        <a:ea typeface="Arial" panose="020B0604020202020204" pitchFamily="34" charset="0"/>
                                        <a:cs typeface="Arial" panose="020B0604020202020204" pitchFamily="34" charset="0"/>
                                      </a:rPr>
                                      <m:t> </m:t>
                                    </m:r>
                                    <m:r>
                                      <a:rPr lang="fr-FR" sz="900" i="1">
                                        <a:effectLst/>
                                        <a:latin typeface="Cambria Math" panose="02040503050406030204" pitchFamily="18" charset="0"/>
                                        <a:ea typeface="Arial" panose="020B0604020202020204" pitchFamily="34" charset="0"/>
                                        <a:cs typeface="Arial" panose="020B0604020202020204" pitchFamily="34" charset="0"/>
                                      </a:rPr>
                                      <m:t>𝑜𝑐𝑐𝑢𝑝</m:t>
                                    </m:r>
                                    <m:r>
                                      <a:rPr lang="fr-FR" sz="900" i="1">
                                        <a:effectLst/>
                                        <a:latin typeface="Cambria Math" panose="02040503050406030204" pitchFamily="18" charset="0"/>
                                        <a:ea typeface="Arial" panose="020B0604020202020204" pitchFamily="34" charset="0"/>
                                        <a:cs typeface="Arial" panose="020B0604020202020204" pitchFamily="34" charset="0"/>
                                      </a:rPr>
                                      <m:t>é</m:t>
                                    </m:r>
                                    <m:r>
                                      <a:rPr lang="fr-FR" sz="900" i="1">
                                        <a:effectLst/>
                                        <a:latin typeface="Cambria Math" panose="02040503050406030204" pitchFamily="18" charset="0"/>
                                        <a:ea typeface="Arial" panose="020B0604020202020204" pitchFamily="34" charset="0"/>
                                        <a:cs typeface="Arial" panose="020B0604020202020204" pitchFamily="34" charset="0"/>
                                      </a:rPr>
                                      <m:t>𝑠</m:t>
                                    </m:r>
                                  </m:num>
                                  <m:den>
                                    <m:r>
                                      <a:rPr lang="fr-FR" sz="700" i="1">
                                        <a:effectLst/>
                                        <a:latin typeface="Cambria Math" panose="02040503050406030204" pitchFamily="18" charset="0"/>
                                        <a:ea typeface="Calibri" panose="020F0502020204030204" pitchFamily="34" charset="0"/>
                                        <a:cs typeface="Arial" panose="020B0604020202020204" pitchFamily="34" charset="0"/>
                                      </a:rPr>
                                      <m:t> </m:t>
                                    </m:r>
                                    <m:r>
                                      <a:rPr lang="fr-FR" sz="900" i="1">
                                        <a:effectLst/>
                                        <a:latin typeface="Cambria Math" panose="02040503050406030204" pitchFamily="18" charset="0"/>
                                        <a:ea typeface="Arial" panose="020B0604020202020204" pitchFamily="34" charset="0"/>
                                        <a:cs typeface="Arial" panose="020B0604020202020204" pitchFamily="34" charset="0"/>
                                      </a:rPr>
                                      <m:t>𝐶𝑎𝑝𝑎𝑐𝑖𝑡</m:t>
                                    </m:r>
                                    <m:r>
                                      <a:rPr lang="fr-FR" sz="900" i="1">
                                        <a:effectLst/>
                                        <a:latin typeface="Cambria Math" panose="02040503050406030204" pitchFamily="18" charset="0"/>
                                        <a:ea typeface="Arial" panose="020B0604020202020204" pitchFamily="34" charset="0"/>
                                        <a:cs typeface="Arial" panose="020B0604020202020204" pitchFamily="34" charset="0"/>
                                      </a:rPr>
                                      <m:t>é </m:t>
                                    </m:r>
                                    <m:r>
                                      <a:rPr lang="fr-FR" sz="900" i="1">
                                        <a:effectLst/>
                                        <a:latin typeface="Cambria Math" panose="02040503050406030204" pitchFamily="18" charset="0"/>
                                        <a:ea typeface="Arial" panose="020B0604020202020204" pitchFamily="34" charset="0"/>
                                        <a:cs typeface="Arial" panose="020B0604020202020204" pitchFamily="34" charset="0"/>
                                      </a:rPr>
                                      <m:t>𝑑𝑖𝑠𝑝𝑜𝑛𝑖𝑏𝑙𝑒</m:t>
                                    </m:r>
                                    <m:r>
                                      <a:rPr lang="fr-FR" sz="900" i="1">
                                        <a:effectLst/>
                                        <a:latin typeface="Cambria Math" panose="02040503050406030204" pitchFamily="18" charset="0"/>
                                        <a:ea typeface="Arial" panose="020B0604020202020204" pitchFamily="34" charset="0"/>
                                        <a:cs typeface="Arial" panose="020B0604020202020204" pitchFamily="34" charset="0"/>
                                      </a:rPr>
                                      <m:t> </m:t>
                                    </m:r>
                                    <m:r>
                                      <a:rPr lang="fr-FR" sz="900" i="1">
                                        <a:effectLst/>
                                        <a:latin typeface="Cambria Math" panose="02040503050406030204" pitchFamily="18" charset="0"/>
                                        <a:ea typeface="Arial" panose="020B0604020202020204" pitchFamily="34" charset="0"/>
                                        <a:cs typeface="Arial" panose="020B0604020202020204" pitchFamily="34" charset="0"/>
                                      </a:rPr>
                                      <m:t>𝑠𝑢𝑟</m:t>
                                    </m:r>
                                    <m:r>
                                      <a:rPr lang="fr-FR" sz="900" i="1">
                                        <a:effectLst/>
                                        <a:latin typeface="Cambria Math" panose="02040503050406030204" pitchFamily="18" charset="0"/>
                                        <a:ea typeface="Arial" panose="020B0604020202020204" pitchFamily="34" charset="0"/>
                                        <a:cs typeface="Arial" panose="020B0604020202020204" pitchFamily="34" charset="0"/>
                                      </a:rPr>
                                      <m:t> </m:t>
                                    </m:r>
                                    <m:r>
                                      <a:rPr lang="fr-FR" sz="900" i="1">
                                        <a:effectLst/>
                                        <a:latin typeface="Cambria Math" panose="02040503050406030204" pitchFamily="18" charset="0"/>
                                        <a:ea typeface="Arial" panose="020B0604020202020204" pitchFamily="34" charset="0"/>
                                        <a:cs typeface="Arial" panose="020B0604020202020204" pitchFamily="34" charset="0"/>
                                      </a:rPr>
                                      <m:t>𝑙</m:t>
                                    </m:r>
                                    <m:r>
                                      <a:rPr lang="fr-FR" sz="900" i="1">
                                        <a:effectLst/>
                                        <a:latin typeface="Cambria Math" panose="02040503050406030204" pitchFamily="18" charset="0"/>
                                        <a:ea typeface="Arial" panose="020B0604020202020204" pitchFamily="34" charset="0"/>
                                        <a:cs typeface="Arial" panose="020B0604020202020204" pitchFamily="34" charset="0"/>
                                      </a:rPr>
                                      <m:t>′</m:t>
                                    </m:r>
                                    <m:r>
                                      <a:rPr lang="fr-FR" sz="900" i="1">
                                        <a:effectLst/>
                                        <a:latin typeface="Cambria Math" panose="02040503050406030204" pitchFamily="18" charset="0"/>
                                        <a:ea typeface="Arial" panose="020B0604020202020204" pitchFamily="34" charset="0"/>
                                        <a:cs typeface="Arial" panose="020B0604020202020204" pitchFamily="34" charset="0"/>
                                      </a:rPr>
                                      <m:t>𝑎𝑛𝑛</m:t>
                                    </m:r>
                                    <m:r>
                                      <a:rPr lang="fr-FR" sz="900" i="1">
                                        <a:effectLst/>
                                        <a:latin typeface="Cambria Math" panose="02040503050406030204" pitchFamily="18" charset="0"/>
                                        <a:ea typeface="Arial" panose="020B0604020202020204" pitchFamily="34" charset="0"/>
                                        <a:cs typeface="Arial" panose="020B0604020202020204" pitchFamily="34" charset="0"/>
                                      </a:rPr>
                                      <m:t>é</m:t>
                                    </m:r>
                                    <m:r>
                                      <a:rPr lang="fr-FR" sz="900" i="1">
                                        <a:effectLst/>
                                        <a:latin typeface="Cambria Math" panose="02040503050406030204" pitchFamily="18" charset="0"/>
                                        <a:ea typeface="Arial" panose="020B0604020202020204" pitchFamily="34" charset="0"/>
                                        <a:cs typeface="Arial" panose="020B0604020202020204" pitchFamily="34" charset="0"/>
                                      </a:rPr>
                                      <m:t>𝑒</m:t>
                                    </m:r>
                                  </m:den>
                                </m:f>
                              </m:oMath>
                            </m:oMathPara>
                          </a14:m>
                          <a:endParaRPr lang="fr-FR" sz="900" dirty="0">
                            <a:effectLst/>
                            <a:latin typeface="Marianne"/>
                            <a:ea typeface="Arial" panose="020B0604020202020204" pitchFamily="34" charset="0"/>
                            <a:cs typeface="Arial" panose="020B0604020202020204" pitchFamily="34" charset="0"/>
                          </a:endParaRPr>
                        </a:p>
                      </a:txBody>
                      <a:tcPr marL="58356" marR="58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fr-FR" sz="900" dirty="0">
                              <a:effectLst/>
                              <a:latin typeface="Marianne"/>
                              <a:ea typeface="Arial" panose="020B0604020202020204" pitchFamily="34" charset="0"/>
                              <a:cs typeface="Arial" panose="020B0604020202020204" pitchFamily="34" charset="0"/>
                            </a:rPr>
                            <a:t>Somme de jours occupés par logement</a:t>
                          </a:r>
                        </a:p>
                      </a:txBody>
                      <a:tcPr marL="58356" marR="58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fr-FR" sz="900" dirty="0">
                              <a:effectLst/>
                              <a:latin typeface="Marianne"/>
                              <a:ea typeface="Arial" panose="020B0604020202020204" pitchFamily="34" charset="0"/>
                              <a:cs typeface="Arial" panose="020B0604020202020204" pitchFamily="34" charset="0"/>
                            </a:rPr>
                            <a:t>Un jour occupé correspond à l’occupation d’un logement par un ménage pour un jour. Il s’agit de faire la somme des jours occupés pour l’ensemble des logements de la résidence.</a:t>
                          </a:r>
                        </a:p>
                      </a:txBody>
                      <a:tcPr marL="58356" marR="58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43749414"/>
                      </a:ext>
                    </a:extLst>
                  </a:tr>
                  <a:tr h="778080">
                    <a:tc vMerge="1">
                      <a:txBody>
                        <a:bodyPr/>
                        <a:lstStyle/>
                        <a:p>
                          <a:endParaRPr lang="fr-FR"/>
                        </a:p>
                      </a:txBody>
                      <a:tcPr/>
                    </a:tc>
                    <a:tc>
                      <a:txBody>
                        <a:bodyPr/>
                        <a:lstStyle/>
                        <a:p>
                          <a:pPr algn="ctr">
                            <a:buNone/>
                          </a:pPr>
                          <a:r>
                            <a:rPr lang="fr-FR" sz="900" dirty="0">
                              <a:effectLst/>
                              <a:latin typeface="Marianne"/>
                              <a:ea typeface="Arial" panose="020B0604020202020204" pitchFamily="34" charset="0"/>
                              <a:cs typeface="Arial" panose="020B0604020202020204" pitchFamily="34" charset="0"/>
                            </a:rPr>
                            <a:t>Capacité disponible sur l'année</a:t>
                          </a:r>
                        </a:p>
                      </a:txBody>
                      <a:tcPr marL="58356" marR="58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fr-FR" sz="900" dirty="0">
                              <a:effectLst/>
                              <a:latin typeface="Marianne"/>
                              <a:ea typeface="Arial" panose="020B0604020202020204" pitchFamily="34" charset="0"/>
                              <a:cs typeface="Arial" panose="020B0604020202020204" pitchFamily="34" charset="0"/>
                            </a:rPr>
                            <a:t>La capacité disponible sur l’année est la somme des jours disponibles à l’occupation pour chaque logement de la résidence considéré pour le calcul de l’AGLS (hors affectation à un autre dispositif). Il s’agit donc d’exclure les jours immobilisés (travaux, logement immobilisé justice, non louable…).</a:t>
                          </a:r>
                        </a:p>
                      </a:txBody>
                      <a:tcPr marL="58356" marR="58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95099973"/>
                      </a:ext>
                    </a:extLst>
                  </a:tr>
                </a:tbl>
              </a:graphicData>
            </a:graphic>
          </p:graphicFrame>
        </mc:Choice>
        <mc:Fallback xmlns="">
          <p:graphicFrame>
            <p:nvGraphicFramePr>
              <p:cNvPr id="9" name="Tableau 8">
                <a:extLst>
                  <a:ext uri="{FF2B5EF4-FFF2-40B4-BE49-F238E27FC236}">
                    <a16:creationId xmlns:a16="http://schemas.microsoft.com/office/drawing/2014/main" id="{8ECBB071-AB39-0B29-F422-E0A9DB12BE39}"/>
                  </a:ext>
                </a:extLst>
              </p:cNvPr>
              <p:cNvGraphicFramePr>
                <a:graphicFrameLocks noGrp="1"/>
              </p:cNvGraphicFramePr>
              <p:nvPr>
                <p:extLst>
                  <p:ext uri="{D42A27DB-BD31-4B8C-83A1-F6EECF244321}">
                    <p14:modId xmlns:p14="http://schemas.microsoft.com/office/powerpoint/2010/main" val="3647404210"/>
                  </p:ext>
                </p:extLst>
              </p:nvPr>
            </p:nvGraphicFramePr>
            <p:xfrm>
              <a:off x="838200" y="3891370"/>
              <a:ext cx="7073976" cy="1371600"/>
            </p:xfrm>
            <a:graphic>
              <a:graphicData uri="http://schemas.openxmlformats.org/drawingml/2006/table">
                <a:tbl>
                  <a:tblPr firstRow="1" firstCol="1" bandRow="1"/>
                  <a:tblGrid>
                    <a:gridCol w="1899532">
                      <a:extLst>
                        <a:ext uri="{9D8B030D-6E8A-4147-A177-3AD203B41FA5}">
                          <a16:colId xmlns:a16="http://schemas.microsoft.com/office/drawing/2014/main" val="1996606777"/>
                        </a:ext>
                      </a:extLst>
                    </a:gridCol>
                    <a:gridCol w="2587222">
                      <a:extLst>
                        <a:ext uri="{9D8B030D-6E8A-4147-A177-3AD203B41FA5}">
                          <a16:colId xmlns:a16="http://schemas.microsoft.com/office/drawing/2014/main" val="654849331"/>
                        </a:ext>
                      </a:extLst>
                    </a:gridCol>
                    <a:gridCol w="2587222">
                      <a:extLst>
                        <a:ext uri="{9D8B030D-6E8A-4147-A177-3AD203B41FA5}">
                          <a16:colId xmlns:a16="http://schemas.microsoft.com/office/drawing/2014/main" val="2483638772"/>
                        </a:ext>
                      </a:extLst>
                    </a:gridCol>
                  </a:tblGrid>
                  <a:tr h="548640">
                    <a:tc rowSpan="2">
                      <a:txBody>
                        <a:bodyPr/>
                        <a:lstStyle/>
                        <a:p>
                          <a:endParaRPr lang="fr-FR"/>
                        </a:p>
                      </a:txBody>
                      <a:tcPr marL="58356" marR="58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321" t="-2655" r="-273077" b="-4867"/>
                          </a:stretch>
                        </a:blipFill>
                      </a:tcPr>
                    </a:tc>
                    <a:tc>
                      <a:txBody>
                        <a:bodyPr/>
                        <a:lstStyle/>
                        <a:p>
                          <a:pPr algn="ctr">
                            <a:buNone/>
                          </a:pPr>
                          <a:r>
                            <a:rPr lang="fr-FR" sz="900" dirty="0">
                              <a:effectLst/>
                              <a:latin typeface="Marianne"/>
                              <a:ea typeface="Arial" panose="020B0604020202020204" pitchFamily="34" charset="0"/>
                              <a:cs typeface="Arial" panose="020B0604020202020204" pitchFamily="34" charset="0"/>
                            </a:rPr>
                            <a:t>Somme de jours occupés par logement</a:t>
                          </a:r>
                        </a:p>
                      </a:txBody>
                      <a:tcPr marL="58356" marR="58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fr-FR" sz="900" dirty="0">
                              <a:effectLst/>
                              <a:latin typeface="Marianne"/>
                              <a:ea typeface="Arial" panose="020B0604020202020204" pitchFamily="34" charset="0"/>
                              <a:cs typeface="Arial" panose="020B0604020202020204" pitchFamily="34" charset="0"/>
                            </a:rPr>
                            <a:t>Un jour occupé correspond à l’occupation d’un logement par un ménage pour un jour. Il s’agit de faire la somme des jours occupés pour l’ensemble des logements de la résidence.</a:t>
                          </a:r>
                        </a:p>
                      </a:txBody>
                      <a:tcPr marL="58356" marR="58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43749414"/>
                      </a:ext>
                    </a:extLst>
                  </a:tr>
                  <a:tr h="822960">
                    <a:tc vMerge="1">
                      <a:txBody>
                        <a:bodyPr/>
                        <a:lstStyle/>
                        <a:p>
                          <a:endParaRPr lang="fr-FR"/>
                        </a:p>
                      </a:txBody>
                      <a:tcPr/>
                    </a:tc>
                    <a:tc>
                      <a:txBody>
                        <a:bodyPr/>
                        <a:lstStyle/>
                        <a:p>
                          <a:pPr algn="ctr">
                            <a:buNone/>
                          </a:pPr>
                          <a:r>
                            <a:rPr lang="fr-FR" sz="900" dirty="0">
                              <a:effectLst/>
                              <a:latin typeface="Marianne"/>
                              <a:ea typeface="Arial" panose="020B0604020202020204" pitchFamily="34" charset="0"/>
                              <a:cs typeface="Arial" panose="020B0604020202020204" pitchFamily="34" charset="0"/>
                            </a:rPr>
                            <a:t>Capacité disponible sur l'année</a:t>
                          </a:r>
                        </a:p>
                      </a:txBody>
                      <a:tcPr marL="58356" marR="58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fr-FR" sz="900" dirty="0">
                              <a:effectLst/>
                              <a:latin typeface="Marianne"/>
                              <a:ea typeface="Arial" panose="020B0604020202020204" pitchFamily="34" charset="0"/>
                              <a:cs typeface="Arial" panose="020B0604020202020204" pitchFamily="34" charset="0"/>
                            </a:rPr>
                            <a:t>La capacité disponible sur l’année est la somme des jours disponibles à l’occupation pour chaque logement de la résidence considéré pour le calcul de l’AGLS (hors affectation à un autre dispositif). Il s’agit donc d’exclure les jours immobilisés (travaux, logement immobilisé justice, non louable…).</a:t>
                          </a:r>
                        </a:p>
                      </a:txBody>
                      <a:tcPr marL="58356" marR="58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95099973"/>
                      </a:ext>
                    </a:extLst>
                  </a:tr>
                </a:tbl>
              </a:graphicData>
            </a:graphic>
          </p:graphicFrame>
        </mc:Fallback>
      </mc:AlternateContent>
      <p:sp>
        <p:nvSpPr>
          <p:cNvPr id="11" name="Rectangle 2">
            <a:extLst>
              <a:ext uri="{FF2B5EF4-FFF2-40B4-BE49-F238E27FC236}">
                <a16:creationId xmlns:a16="http://schemas.microsoft.com/office/drawing/2014/main" id="{E5113184-178A-E8A9-1286-4F079126CBAC}"/>
              </a:ext>
            </a:extLst>
          </p:cNvPr>
          <p:cNvSpPr>
            <a:spLocks noChangeArrowheads="1"/>
          </p:cNvSpPr>
          <p:nvPr/>
        </p:nvSpPr>
        <p:spPr bwMode="auto">
          <a:xfrm>
            <a:off x="751058" y="3529051"/>
            <a:ext cx="21672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dirty="0">
                <a:ln>
                  <a:noFill/>
                </a:ln>
                <a:solidFill>
                  <a:schemeClr val="tx1"/>
                </a:solidFill>
                <a:effectLst/>
                <a:latin typeface="Marianne" charset="0"/>
                <a:ea typeface="Calibri" panose="020F0502020204030204" pitchFamily="34" charset="0"/>
                <a:cs typeface="Arial" panose="020B0604020202020204" pitchFamily="34" charset="0"/>
              </a:rPr>
              <a:t>.</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13" name="ZoneTexte 12">
            <a:extLst>
              <a:ext uri="{FF2B5EF4-FFF2-40B4-BE49-F238E27FC236}">
                <a16:creationId xmlns:a16="http://schemas.microsoft.com/office/drawing/2014/main" id="{C0BFC90C-F173-FF46-BC01-166C7B8BAEC4}"/>
              </a:ext>
            </a:extLst>
          </p:cNvPr>
          <p:cNvSpPr txBox="1"/>
          <p:nvPr/>
        </p:nvSpPr>
        <p:spPr>
          <a:xfrm>
            <a:off x="598516" y="3306385"/>
            <a:ext cx="4572000" cy="369332"/>
          </a:xfrm>
          <a:prstGeom prst="rect">
            <a:avLst/>
          </a:prstGeom>
          <a:noFill/>
        </p:spPr>
        <p:txBody>
          <a:bodyPr wrap="square">
            <a:spAutoFit/>
          </a:bodyPr>
          <a:lstStyle/>
          <a:p>
            <a:pPr marL="285750" indent="-285750">
              <a:buFont typeface="Arial" panose="020B0604020202020204" pitchFamily="34" charset="0"/>
              <a:buChar char="•"/>
            </a:pPr>
            <a:r>
              <a:rPr lang="fr-FR" dirty="0"/>
              <a:t>Taux d’occupation moyen</a:t>
            </a:r>
          </a:p>
        </p:txBody>
      </p:sp>
    </p:spTree>
    <p:extLst>
      <p:ext uri="{BB962C8B-B14F-4D97-AF65-F5344CB8AC3E}">
        <p14:creationId xmlns:p14="http://schemas.microsoft.com/office/powerpoint/2010/main" val="3587178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1EC4F8-1B75-0644-9D92-E2F70A616FD9}"/>
            </a:ext>
          </a:extLst>
        </p:cNvPr>
        <p:cNvGrpSpPr/>
        <p:nvPr/>
      </p:nvGrpSpPr>
      <p:grpSpPr>
        <a:xfrm>
          <a:off x="0" y="0"/>
          <a:ext cx="0" cy="0"/>
          <a:chOff x="0" y="0"/>
          <a:chExt cx="0" cy="0"/>
        </a:xfrm>
      </p:grpSpPr>
      <p:sp>
        <p:nvSpPr>
          <p:cNvPr id="2" name="Espace réservé du texte 11">
            <a:extLst>
              <a:ext uri="{FF2B5EF4-FFF2-40B4-BE49-F238E27FC236}">
                <a16:creationId xmlns:a16="http://schemas.microsoft.com/office/drawing/2014/main" id="{EB704240-3586-184A-0BDF-EABD9B1C1F9F}"/>
              </a:ext>
            </a:extLst>
          </p:cNvPr>
          <p:cNvSpPr txBox="1">
            <a:spLocks/>
          </p:cNvSpPr>
          <p:nvPr/>
        </p:nvSpPr>
        <p:spPr>
          <a:xfrm>
            <a:off x="2574047" y="141088"/>
            <a:ext cx="3728429" cy="383953"/>
          </a:xfrm>
          <a:prstGeom prst="rect">
            <a:avLst/>
          </a:prstGeom>
        </p:spPr>
        <p:txBody>
          <a:bodyPr vert="horz" lIns="0" rIns="0"/>
          <a:lstStyle>
            <a:lvl1pPr marL="0" indent="0" algn="l" defTabSz="457200" rtl="0" eaLnBrk="1" latinLnBrk="0" hangingPunct="1">
              <a:spcBef>
                <a:spcPct val="20000"/>
              </a:spcBef>
              <a:buFont typeface="Arial"/>
              <a:buNone/>
              <a:defRPr sz="3200" kern="1200">
                <a:solidFill>
                  <a:srgbClr val="172154"/>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200" b="1" spc="103" dirty="0" err="1"/>
              <a:t>logementdinsertion.org</a:t>
            </a:r>
            <a:endParaRPr lang="fr-FR" sz="1200" b="1" spc="103" dirty="0"/>
          </a:p>
        </p:txBody>
      </p:sp>
      <p:sp>
        <p:nvSpPr>
          <p:cNvPr id="3" name="Espace réservé du texte 4">
            <a:extLst>
              <a:ext uri="{FF2B5EF4-FFF2-40B4-BE49-F238E27FC236}">
                <a16:creationId xmlns:a16="http://schemas.microsoft.com/office/drawing/2014/main" id="{823E0B2F-2833-8DCE-1FFB-3744D30D3C52}"/>
              </a:ext>
            </a:extLst>
          </p:cNvPr>
          <p:cNvSpPr txBox="1">
            <a:spLocks/>
          </p:cNvSpPr>
          <p:nvPr/>
        </p:nvSpPr>
        <p:spPr>
          <a:xfrm>
            <a:off x="5631711" y="132519"/>
            <a:ext cx="3158593" cy="193070"/>
          </a:xfrm>
          <a:prstGeom prst="rect">
            <a:avLst/>
          </a:prstGeom>
        </p:spPr>
        <p:txBody>
          <a:bodyPr vert="horz"/>
          <a:lstStyle>
            <a:lvl1pPr marL="0" indent="0" algn="r" defTabSz="457200" rtl="0" eaLnBrk="1" latinLnBrk="0" hangingPunct="1">
              <a:spcBef>
                <a:spcPct val="20000"/>
              </a:spcBef>
              <a:buFont typeface="Arial"/>
              <a:buNone/>
              <a:defRPr sz="1100" kern="1200">
                <a:solidFill>
                  <a:srgbClr val="172154"/>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137" b="1" dirty="0"/>
              <a:t>Les indicateurs associés à  l’Aide à la Gestion Locative Sociale (AGLS)</a:t>
            </a:r>
          </a:p>
        </p:txBody>
      </p:sp>
      <p:sp>
        <p:nvSpPr>
          <p:cNvPr id="6" name="Titre 1">
            <a:extLst>
              <a:ext uri="{FF2B5EF4-FFF2-40B4-BE49-F238E27FC236}">
                <a16:creationId xmlns:a16="http://schemas.microsoft.com/office/drawing/2014/main" id="{1FC5032E-E9CF-782E-62F5-590EE4944EF0}"/>
              </a:ext>
            </a:extLst>
          </p:cNvPr>
          <p:cNvSpPr txBox="1">
            <a:spLocks/>
          </p:cNvSpPr>
          <p:nvPr/>
        </p:nvSpPr>
        <p:spPr>
          <a:xfrm>
            <a:off x="838200" y="808644"/>
            <a:ext cx="7952104" cy="9971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800" b="1" i="0" u="none" strike="noStrike" kern="1200" cap="none" spc="0" normalizeH="0" baseline="0" noProof="0" dirty="0">
                <a:ln>
                  <a:noFill/>
                </a:ln>
                <a:solidFill>
                  <a:sysClr val="windowText" lastClr="000000"/>
                </a:solidFill>
                <a:effectLst/>
                <a:uLnTx/>
                <a:uFillTx/>
                <a:latin typeface="Aptos Display" panose="02110004020202020204"/>
                <a:ea typeface="+mj-ea"/>
                <a:cs typeface="+mj-cs"/>
              </a:rPr>
              <a:t>Les autre</a:t>
            </a:r>
            <a:r>
              <a:rPr lang="fr-FR" sz="2800" b="1" dirty="0">
                <a:solidFill>
                  <a:sysClr val="windowText" lastClr="000000"/>
                </a:solidFill>
                <a:latin typeface="Aptos Display" panose="02110004020202020204"/>
              </a:rPr>
              <a:t>s indicateurs </a:t>
            </a:r>
            <a:r>
              <a:rPr kumimoji="0" lang="fr-FR" sz="2800" b="1" i="0" u="none" strike="noStrike" kern="1200" cap="none" spc="0" normalizeH="0" baseline="0" noProof="0" dirty="0">
                <a:ln>
                  <a:noFill/>
                </a:ln>
                <a:solidFill>
                  <a:sysClr val="windowText" lastClr="000000"/>
                </a:solidFill>
                <a:effectLst/>
                <a:uLnTx/>
                <a:uFillTx/>
                <a:latin typeface="Aptos Display" panose="02110004020202020204"/>
                <a:ea typeface="+mj-ea"/>
                <a:cs typeface="+mj-cs"/>
              </a:rPr>
              <a:t>:</a:t>
            </a:r>
          </a:p>
        </p:txBody>
      </p:sp>
      <p:sp>
        <p:nvSpPr>
          <p:cNvPr id="7" name="Espace réservé du contenu 2">
            <a:extLst>
              <a:ext uri="{FF2B5EF4-FFF2-40B4-BE49-F238E27FC236}">
                <a16:creationId xmlns:a16="http://schemas.microsoft.com/office/drawing/2014/main" id="{6D43B072-7AEF-79DC-5EC5-87469E47D9BA}"/>
              </a:ext>
            </a:extLst>
          </p:cNvPr>
          <p:cNvSpPr txBox="1">
            <a:spLocks/>
          </p:cNvSpPr>
          <p:nvPr/>
        </p:nvSpPr>
        <p:spPr>
          <a:xfrm>
            <a:off x="838200" y="1805788"/>
            <a:ext cx="7952104" cy="36274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defRPr/>
            </a:pPr>
            <a:endParaRPr lang="fr-FR" sz="2400" dirty="0">
              <a:solidFill>
                <a:sysClr val="windowText" lastClr="000000"/>
              </a:solidFill>
              <a:latin typeface="Aptos" panose="02110004020202020204"/>
            </a:endParaRPr>
          </a:p>
        </p:txBody>
      </p:sp>
      <p:sp>
        <p:nvSpPr>
          <p:cNvPr id="8" name="ZoneTexte 7">
            <a:extLst>
              <a:ext uri="{FF2B5EF4-FFF2-40B4-BE49-F238E27FC236}">
                <a16:creationId xmlns:a16="http://schemas.microsoft.com/office/drawing/2014/main" id="{38FFB45A-916A-1A1C-1A54-8848A6A3238D}"/>
              </a:ext>
            </a:extLst>
          </p:cNvPr>
          <p:cNvSpPr txBox="1"/>
          <p:nvPr/>
        </p:nvSpPr>
        <p:spPr>
          <a:xfrm>
            <a:off x="598516" y="1677937"/>
            <a:ext cx="8191787" cy="646331"/>
          </a:xfrm>
          <a:prstGeom prst="rect">
            <a:avLst/>
          </a:prstGeom>
          <a:noFill/>
        </p:spPr>
        <p:txBody>
          <a:bodyPr wrap="square">
            <a:spAutoFit/>
          </a:bodyPr>
          <a:lstStyle/>
          <a:p>
            <a:pPr marL="285750" indent="-285750">
              <a:buFont typeface="Arial" panose="020B0604020202020204" pitchFamily="34" charset="0"/>
              <a:buChar char="•"/>
            </a:pPr>
            <a:r>
              <a:rPr lang="fr-FR" dirty="0"/>
              <a:t>Taux d’indisponibilité moyen</a:t>
            </a:r>
          </a:p>
          <a:p>
            <a:endParaRPr lang="fr-FR" dirty="0"/>
          </a:p>
        </p:txBody>
      </p:sp>
      <p:sp>
        <p:nvSpPr>
          <p:cNvPr id="11" name="Rectangle 2">
            <a:extLst>
              <a:ext uri="{FF2B5EF4-FFF2-40B4-BE49-F238E27FC236}">
                <a16:creationId xmlns:a16="http://schemas.microsoft.com/office/drawing/2014/main" id="{06D77703-70FD-1989-1C32-B2F757F2C6E7}"/>
              </a:ext>
            </a:extLst>
          </p:cNvPr>
          <p:cNvSpPr>
            <a:spLocks noChangeArrowheads="1"/>
          </p:cNvSpPr>
          <p:nvPr/>
        </p:nvSpPr>
        <p:spPr bwMode="auto">
          <a:xfrm>
            <a:off x="751058" y="3529051"/>
            <a:ext cx="21672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dirty="0">
                <a:ln>
                  <a:noFill/>
                </a:ln>
                <a:solidFill>
                  <a:schemeClr val="tx1"/>
                </a:solidFill>
                <a:effectLst/>
                <a:latin typeface="Marianne" charset="0"/>
                <a:ea typeface="Calibri" panose="020F0502020204030204" pitchFamily="34" charset="0"/>
                <a:cs typeface="Arial" panose="020B0604020202020204" pitchFamily="34" charset="0"/>
              </a:rPr>
              <a:t>.</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mc:AlternateContent xmlns:mc="http://schemas.openxmlformats.org/markup-compatibility/2006" xmlns:a14="http://schemas.microsoft.com/office/drawing/2010/main">
        <mc:Choice Requires="a14">
          <p:graphicFrame>
            <p:nvGraphicFramePr>
              <p:cNvPr id="4" name="Tableau 3">
                <a:extLst>
                  <a:ext uri="{FF2B5EF4-FFF2-40B4-BE49-F238E27FC236}">
                    <a16:creationId xmlns:a16="http://schemas.microsoft.com/office/drawing/2014/main" id="{A066B45E-AA88-FC06-AB0E-6D6A334930EE}"/>
                  </a:ext>
                </a:extLst>
              </p:cNvPr>
              <p:cNvGraphicFramePr>
                <a:graphicFrameLocks noGrp="1"/>
              </p:cNvGraphicFramePr>
              <p:nvPr>
                <p:extLst>
                  <p:ext uri="{D42A27DB-BD31-4B8C-83A1-F6EECF244321}">
                    <p14:modId xmlns:p14="http://schemas.microsoft.com/office/powerpoint/2010/main" val="1737173512"/>
                  </p:ext>
                </p:extLst>
              </p:nvPr>
            </p:nvGraphicFramePr>
            <p:xfrm>
              <a:off x="859421" y="2021441"/>
              <a:ext cx="7052756" cy="1097280"/>
            </p:xfrm>
            <a:graphic>
              <a:graphicData uri="http://schemas.openxmlformats.org/drawingml/2006/table">
                <a:tbl>
                  <a:tblPr firstRow="1" firstCol="1" bandRow="1"/>
                  <a:tblGrid>
                    <a:gridCol w="2193880">
                      <a:extLst>
                        <a:ext uri="{9D8B030D-6E8A-4147-A177-3AD203B41FA5}">
                          <a16:colId xmlns:a16="http://schemas.microsoft.com/office/drawing/2014/main" val="1423298438"/>
                        </a:ext>
                      </a:extLst>
                    </a:gridCol>
                    <a:gridCol w="1730524">
                      <a:extLst>
                        <a:ext uri="{9D8B030D-6E8A-4147-A177-3AD203B41FA5}">
                          <a16:colId xmlns:a16="http://schemas.microsoft.com/office/drawing/2014/main" val="1512094190"/>
                        </a:ext>
                      </a:extLst>
                    </a:gridCol>
                    <a:gridCol w="3128352">
                      <a:extLst>
                        <a:ext uri="{9D8B030D-6E8A-4147-A177-3AD203B41FA5}">
                          <a16:colId xmlns:a16="http://schemas.microsoft.com/office/drawing/2014/main" val="4045609833"/>
                        </a:ext>
                      </a:extLst>
                    </a:gridCol>
                  </a:tblGrid>
                  <a:tr h="276486">
                    <a:tc>
                      <a:txBody>
                        <a:bodyPr/>
                        <a:lstStyle/>
                        <a:p>
                          <a:pPr algn="just">
                            <a:buNone/>
                          </a:pPr>
                          <a14:m>
                            <m:oMathPara xmlns:m="http://schemas.openxmlformats.org/officeDocument/2006/math">
                              <m:oMathParaPr>
                                <m:jc m:val="centerGroup"/>
                              </m:oMathParaPr>
                              <m:oMath xmlns:m="http://schemas.openxmlformats.org/officeDocument/2006/math">
                                <m:r>
                                  <a:rPr lang="fr-FR" sz="900" i="1">
                                    <a:effectLst/>
                                    <a:latin typeface="Cambria Math" panose="02040503050406030204" pitchFamily="18" charset="0"/>
                                    <a:ea typeface="Arial" panose="020B0604020202020204" pitchFamily="34" charset="0"/>
                                    <a:cs typeface="Arial" panose="020B0604020202020204" pitchFamily="34" charset="0"/>
                                  </a:rPr>
                                  <m:t>1−</m:t>
                                </m:r>
                                <m:f>
                                  <m:fPr>
                                    <m:ctrlPr>
                                      <a:rPr lang="fr-FR" sz="900" i="1">
                                        <a:effectLst/>
                                        <a:latin typeface="Cambria Math" panose="02040503050406030204" pitchFamily="18" charset="0"/>
                                        <a:ea typeface="Arial" panose="020B0604020202020204" pitchFamily="34" charset="0"/>
                                        <a:cs typeface="Arial" panose="020B0604020202020204" pitchFamily="34" charset="0"/>
                                      </a:rPr>
                                    </m:ctrlPr>
                                  </m:fPr>
                                  <m:num>
                                    <m:r>
                                      <a:rPr lang="fr-FR" sz="900" i="1">
                                        <a:effectLst/>
                                        <a:latin typeface="Cambria Math" panose="02040503050406030204" pitchFamily="18" charset="0"/>
                                        <a:ea typeface="Arial" panose="020B0604020202020204" pitchFamily="34" charset="0"/>
                                        <a:cs typeface="Arial" panose="020B0604020202020204" pitchFamily="34" charset="0"/>
                                      </a:rPr>
                                      <m:t>𝐶𝑎𝑝𝑎𝑐𝑖𝑡</m:t>
                                    </m:r>
                                    <m:r>
                                      <a:rPr lang="fr-FR" sz="900" i="1">
                                        <a:effectLst/>
                                        <a:latin typeface="Cambria Math" panose="02040503050406030204" pitchFamily="18" charset="0"/>
                                        <a:ea typeface="Arial" panose="020B0604020202020204" pitchFamily="34" charset="0"/>
                                        <a:cs typeface="Arial" panose="020B0604020202020204" pitchFamily="34" charset="0"/>
                                      </a:rPr>
                                      <m:t>é </m:t>
                                    </m:r>
                                    <m:r>
                                      <a:rPr lang="fr-FR" sz="900" i="1">
                                        <a:effectLst/>
                                        <a:latin typeface="Cambria Math" panose="02040503050406030204" pitchFamily="18" charset="0"/>
                                        <a:ea typeface="Arial" panose="020B0604020202020204" pitchFamily="34" charset="0"/>
                                        <a:cs typeface="Arial" panose="020B0604020202020204" pitchFamily="34" charset="0"/>
                                      </a:rPr>
                                      <m:t>𝑑𝑖𝑠𝑝𝑜𝑛𝑖𝑏𝑙𝑒</m:t>
                                    </m:r>
                                    <m:r>
                                      <a:rPr lang="fr-FR" sz="900" i="1">
                                        <a:effectLst/>
                                        <a:latin typeface="Cambria Math" panose="02040503050406030204" pitchFamily="18" charset="0"/>
                                        <a:ea typeface="Arial" panose="020B0604020202020204" pitchFamily="34" charset="0"/>
                                        <a:cs typeface="Arial" panose="020B0604020202020204" pitchFamily="34" charset="0"/>
                                      </a:rPr>
                                      <m:t> </m:t>
                                    </m:r>
                                    <m:r>
                                      <a:rPr lang="fr-FR" sz="900" i="1">
                                        <a:effectLst/>
                                        <a:latin typeface="Cambria Math" panose="02040503050406030204" pitchFamily="18" charset="0"/>
                                        <a:ea typeface="Arial" panose="020B0604020202020204" pitchFamily="34" charset="0"/>
                                        <a:cs typeface="Arial" panose="020B0604020202020204" pitchFamily="34" charset="0"/>
                                      </a:rPr>
                                      <m:t>𝑠𝑢𝑟</m:t>
                                    </m:r>
                                    <m:r>
                                      <a:rPr lang="fr-FR" sz="900" i="1">
                                        <a:effectLst/>
                                        <a:latin typeface="Cambria Math" panose="02040503050406030204" pitchFamily="18" charset="0"/>
                                        <a:ea typeface="Arial" panose="020B0604020202020204" pitchFamily="34" charset="0"/>
                                        <a:cs typeface="Arial" panose="020B0604020202020204" pitchFamily="34" charset="0"/>
                                      </a:rPr>
                                      <m:t> </m:t>
                                    </m:r>
                                    <m:sSup>
                                      <m:sSupPr>
                                        <m:ctrlPr>
                                          <a:rPr lang="fr-FR" sz="900" i="1">
                                            <a:effectLst/>
                                            <a:latin typeface="Cambria Math" panose="02040503050406030204" pitchFamily="18" charset="0"/>
                                            <a:ea typeface="Arial" panose="020B0604020202020204" pitchFamily="34" charset="0"/>
                                            <a:cs typeface="Arial" panose="020B0604020202020204" pitchFamily="34" charset="0"/>
                                          </a:rPr>
                                        </m:ctrlPr>
                                      </m:sSupPr>
                                      <m:e>
                                        <m:r>
                                          <a:rPr lang="fr-FR" sz="900" i="1">
                                            <a:effectLst/>
                                            <a:latin typeface="Cambria Math" panose="02040503050406030204" pitchFamily="18" charset="0"/>
                                            <a:ea typeface="Arial" panose="020B0604020202020204" pitchFamily="34" charset="0"/>
                                            <a:cs typeface="Arial" panose="020B0604020202020204" pitchFamily="34" charset="0"/>
                                          </a:rPr>
                                          <m:t>𝑙</m:t>
                                        </m:r>
                                      </m:e>
                                      <m:sup>
                                        <m:r>
                                          <a:rPr lang="fr-FR" sz="900" i="1">
                                            <a:effectLst/>
                                            <a:latin typeface="Cambria Math" panose="02040503050406030204" pitchFamily="18" charset="0"/>
                                            <a:ea typeface="Arial" panose="020B0604020202020204" pitchFamily="34" charset="0"/>
                                            <a:cs typeface="Arial" panose="020B0604020202020204" pitchFamily="34" charset="0"/>
                                          </a:rPr>
                                          <m:t>′</m:t>
                                        </m:r>
                                      </m:sup>
                                    </m:sSup>
                                    <m:r>
                                      <a:rPr lang="fr-FR" sz="900" i="1">
                                        <a:effectLst/>
                                        <a:latin typeface="Cambria Math" panose="02040503050406030204" pitchFamily="18" charset="0"/>
                                        <a:ea typeface="Arial" panose="020B0604020202020204" pitchFamily="34" charset="0"/>
                                        <a:cs typeface="Arial" panose="020B0604020202020204" pitchFamily="34" charset="0"/>
                                      </a:rPr>
                                      <m:t>𝑎𝑛𝑛</m:t>
                                    </m:r>
                                    <m:r>
                                      <a:rPr lang="fr-FR" sz="900" i="1">
                                        <a:effectLst/>
                                        <a:latin typeface="Cambria Math" panose="02040503050406030204" pitchFamily="18" charset="0"/>
                                        <a:ea typeface="Arial" panose="020B0604020202020204" pitchFamily="34" charset="0"/>
                                        <a:cs typeface="Arial" panose="020B0604020202020204" pitchFamily="34" charset="0"/>
                                      </a:rPr>
                                      <m:t>é</m:t>
                                    </m:r>
                                    <m:r>
                                      <a:rPr lang="fr-FR" sz="900" i="1">
                                        <a:effectLst/>
                                        <a:latin typeface="Cambria Math" panose="02040503050406030204" pitchFamily="18" charset="0"/>
                                        <a:ea typeface="Arial" panose="020B0604020202020204" pitchFamily="34" charset="0"/>
                                        <a:cs typeface="Arial" panose="020B0604020202020204" pitchFamily="34" charset="0"/>
                                      </a:rPr>
                                      <m:t>𝑒</m:t>
                                    </m:r>
                                  </m:num>
                                  <m:den>
                                    <m:r>
                                      <a:rPr lang="fr-FR" sz="900" i="1">
                                        <a:effectLst/>
                                        <a:latin typeface="Cambria Math" panose="02040503050406030204" pitchFamily="18" charset="0"/>
                                        <a:ea typeface="Arial" panose="020B0604020202020204" pitchFamily="34" charset="0"/>
                                        <a:cs typeface="Arial" panose="020B0604020202020204" pitchFamily="34" charset="0"/>
                                      </a:rPr>
                                      <m:t>𝐶𝑎𝑝𝑎𝑐𝑖𝑡</m:t>
                                    </m:r>
                                    <m:r>
                                      <a:rPr lang="fr-FR" sz="900" i="1">
                                        <a:effectLst/>
                                        <a:latin typeface="Cambria Math" panose="02040503050406030204" pitchFamily="18" charset="0"/>
                                        <a:ea typeface="Arial" panose="020B0604020202020204" pitchFamily="34" charset="0"/>
                                        <a:cs typeface="Arial" panose="020B0604020202020204" pitchFamily="34" charset="0"/>
                                      </a:rPr>
                                      <m:t>é </m:t>
                                    </m:r>
                                    <m:r>
                                      <a:rPr lang="fr-FR" sz="900" i="1">
                                        <a:effectLst/>
                                        <a:latin typeface="Cambria Math" panose="02040503050406030204" pitchFamily="18" charset="0"/>
                                        <a:ea typeface="Arial" panose="020B0604020202020204" pitchFamily="34" charset="0"/>
                                        <a:cs typeface="Arial" panose="020B0604020202020204" pitchFamily="34" charset="0"/>
                                      </a:rPr>
                                      <m:t>𝑡h</m:t>
                                    </m:r>
                                    <m:r>
                                      <a:rPr lang="fr-FR" sz="900" i="1">
                                        <a:effectLst/>
                                        <a:latin typeface="Cambria Math" panose="02040503050406030204" pitchFamily="18" charset="0"/>
                                        <a:ea typeface="Arial" panose="020B0604020202020204" pitchFamily="34" charset="0"/>
                                        <a:cs typeface="Arial" panose="020B0604020202020204" pitchFamily="34" charset="0"/>
                                      </a:rPr>
                                      <m:t>é</m:t>
                                    </m:r>
                                    <m:r>
                                      <a:rPr lang="fr-FR" sz="900" i="1">
                                        <a:effectLst/>
                                        <a:latin typeface="Cambria Math" panose="02040503050406030204" pitchFamily="18" charset="0"/>
                                        <a:ea typeface="Arial" panose="020B0604020202020204" pitchFamily="34" charset="0"/>
                                        <a:cs typeface="Arial" panose="020B0604020202020204" pitchFamily="34" charset="0"/>
                                      </a:rPr>
                                      <m:t>𝑜𝑟𝑖𝑞𝑢𝑒</m:t>
                                    </m:r>
                                    <m:r>
                                      <a:rPr lang="fr-FR" sz="900" i="1">
                                        <a:effectLst/>
                                        <a:latin typeface="Cambria Math" panose="02040503050406030204" pitchFamily="18" charset="0"/>
                                        <a:ea typeface="Arial" panose="020B0604020202020204" pitchFamily="34" charset="0"/>
                                        <a:cs typeface="Arial" panose="020B0604020202020204" pitchFamily="34" charset="0"/>
                                      </a:rPr>
                                      <m:t> </m:t>
                                    </m:r>
                                    <m:r>
                                      <a:rPr lang="fr-FR" sz="900" i="1">
                                        <a:effectLst/>
                                        <a:latin typeface="Cambria Math" panose="02040503050406030204" pitchFamily="18" charset="0"/>
                                        <a:ea typeface="Arial" panose="020B0604020202020204" pitchFamily="34" charset="0"/>
                                        <a:cs typeface="Arial" panose="020B0604020202020204" pitchFamily="34" charset="0"/>
                                      </a:rPr>
                                      <m:t>𝑠𝑢𝑟</m:t>
                                    </m:r>
                                    <m:r>
                                      <a:rPr lang="fr-FR" sz="900" i="1">
                                        <a:effectLst/>
                                        <a:latin typeface="Cambria Math" panose="02040503050406030204" pitchFamily="18" charset="0"/>
                                        <a:ea typeface="Arial" panose="020B0604020202020204" pitchFamily="34" charset="0"/>
                                        <a:cs typeface="Arial" panose="020B0604020202020204" pitchFamily="34" charset="0"/>
                                      </a:rPr>
                                      <m:t> </m:t>
                                    </m:r>
                                    <m:sSup>
                                      <m:sSupPr>
                                        <m:ctrlPr>
                                          <a:rPr lang="fr-FR" sz="900" i="1">
                                            <a:effectLst/>
                                            <a:latin typeface="Cambria Math" panose="02040503050406030204" pitchFamily="18" charset="0"/>
                                            <a:ea typeface="Arial" panose="020B0604020202020204" pitchFamily="34" charset="0"/>
                                            <a:cs typeface="Arial" panose="020B0604020202020204" pitchFamily="34" charset="0"/>
                                          </a:rPr>
                                        </m:ctrlPr>
                                      </m:sSupPr>
                                      <m:e>
                                        <m:r>
                                          <a:rPr lang="fr-FR" sz="900" i="1">
                                            <a:effectLst/>
                                            <a:latin typeface="Cambria Math" panose="02040503050406030204" pitchFamily="18" charset="0"/>
                                            <a:ea typeface="Arial" panose="020B0604020202020204" pitchFamily="34" charset="0"/>
                                            <a:cs typeface="Arial" panose="020B0604020202020204" pitchFamily="34" charset="0"/>
                                          </a:rPr>
                                          <m:t>𝑙</m:t>
                                        </m:r>
                                      </m:e>
                                      <m:sup>
                                        <m:r>
                                          <a:rPr lang="fr-FR" sz="900" i="1">
                                            <a:effectLst/>
                                            <a:latin typeface="Cambria Math" panose="02040503050406030204" pitchFamily="18" charset="0"/>
                                            <a:ea typeface="Arial" panose="020B0604020202020204" pitchFamily="34" charset="0"/>
                                            <a:cs typeface="Arial" panose="020B0604020202020204" pitchFamily="34" charset="0"/>
                                          </a:rPr>
                                          <m:t>′</m:t>
                                        </m:r>
                                      </m:sup>
                                    </m:sSup>
                                    <m:r>
                                      <a:rPr lang="fr-FR" sz="900" i="1">
                                        <a:effectLst/>
                                        <a:latin typeface="Cambria Math" panose="02040503050406030204" pitchFamily="18" charset="0"/>
                                        <a:ea typeface="Arial" panose="020B0604020202020204" pitchFamily="34" charset="0"/>
                                        <a:cs typeface="Arial" panose="020B0604020202020204" pitchFamily="34" charset="0"/>
                                      </a:rPr>
                                      <m:t>𝑎𝑛𝑛</m:t>
                                    </m:r>
                                    <m:r>
                                      <a:rPr lang="fr-FR" sz="900" i="1">
                                        <a:effectLst/>
                                        <a:latin typeface="Cambria Math" panose="02040503050406030204" pitchFamily="18" charset="0"/>
                                        <a:ea typeface="Arial" panose="020B0604020202020204" pitchFamily="34" charset="0"/>
                                        <a:cs typeface="Arial" panose="020B0604020202020204" pitchFamily="34" charset="0"/>
                                      </a:rPr>
                                      <m:t>é</m:t>
                                    </m:r>
                                    <m:r>
                                      <a:rPr lang="fr-FR" sz="900" i="1">
                                        <a:effectLst/>
                                        <a:latin typeface="Cambria Math" panose="02040503050406030204" pitchFamily="18" charset="0"/>
                                        <a:ea typeface="Arial" panose="020B0604020202020204" pitchFamily="34" charset="0"/>
                                        <a:cs typeface="Arial" panose="020B0604020202020204" pitchFamily="34" charset="0"/>
                                      </a:rPr>
                                      <m:t>𝑒</m:t>
                                    </m:r>
                                  </m:den>
                                </m:f>
                              </m:oMath>
                            </m:oMathPara>
                          </a14:m>
                          <a:endParaRPr lang="fr-FR" sz="900" dirty="0">
                            <a:effectLst/>
                            <a:latin typeface="Marianne"/>
                            <a:ea typeface="Arial" panose="020B0604020202020204" pitchFamily="34" charset="0"/>
                            <a:cs typeface="Arial" panose="020B0604020202020204" pitchFamily="34" charset="0"/>
                          </a:endParaRPr>
                        </a:p>
                      </a:txBody>
                      <a:tcPr marL="58356" marR="58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fr-FR" sz="900" dirty="0">
                              <a:effectLst/>
                              <a:latin typeface="Marianne"/>
                              <a:ea typeface="Arial" panose="020B0604020202020204" pitchFamily="34" charset="0"/>
                              <a:cs typeface="Arial" panose="020B0604020202020204" pitchFamily="34" charset="0"/>
                            </a:rPr>
                            <a:t> Capacité théorique</a:t>
                          </a:r>
                        </a:p>
                        <a:p>
                          <a:pPr algn="ctr">
                            <a:buNone/>
                          </a:pPr>
                          <a:endParaRPr lang="fr-FR" sz="900" dirty="0">
                            <a:effectLst/>
                            <a:latin typeface="Marianne"/>
                            <a:ea typeface="Arial" panose="020B0604020202020204" pitchFamily="34" charset="0"/>
                            <a:cs typeface="Arial" panose="020B0604020202020204" pitchFamily="34" charset="0"/>
                          </a:endParaRPr>
                        </a:p>
                      </a:txBody>
                      <a:tcPr marL="58356" marR="58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fr-FR" sz="900" dirty="0">
                              <a:effectLst/>
                              <a:latin typeface="Marianne"/>
                              <a:ea typeface="Arial" panose="020B0604020202020204" pitchFamily="34" charset="0"/>
                              <a:cs typeface="Arial" panose="020B0604020202020204" pitchFamily="34" charset="0"/>
                            </a:rPr>
                            <a:t> La capacité théorique sur l’année est définie par la formule suivante : nombre de logements * nombre de jours d’ouverture sur l’année</a:t>
                          </a:r>
                        </a:p>
                        <a:p>
                          <a:pPr algn="ctr">
                            <a:buNone/>
                          </a:pPr>
                          <a:r>
                            <a:rPr lang="fr-FR" sz="900" dirty="0">
                              <a:effectLst/>
                              <a:latin typeface="Marianne"/>
                              <a:ea typeface="Arial" panose="020B0604020202020204" pitchFamily="34" charset="0"/>
                              <a:cs typeface="Arial" panose="020B0604020202020204" pitchFamily="34" charset="0"/>
                            </a:rPr>
                            <a:t>Le nombre de logements à considérer est celui utilisé pour le calcul de l’AGLS, dans le cadre de la convention de financement.</a:t>
                          </a:r>
                        </a:p>
                        <a:p>
                          <a:pPr algn="ctr">
                            <a:buNone/>
                          </a:pPr>
                          <a:r>
                            <a:rPr lang="fr-FR" sz="900" dirty="0">
                              <a:effectLst/>
                              <a:latin typeface="Marianne"/>
                              <a:ea typeface="Arial" panose="020B0604020202020204" pitchFamily="34" charset="0"/>
                              <a:cs typeface="Arial" panose="020B0604020202020204" pitchFamily="34" charset="0"/>
                            </a:rPr>
                            <a:t>Le nombre de jours d’ouverture sur l’année est de 365, sauf si la résidence a été ouverte pendant l’année qui fait l’objet de la subvention AGLS.</a:t>
                          </a:r>
                        </a:p>
                      </a:txBody>
                      <a:tcPr marL="58356" marR="58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97817102"/>
                      </a:ext>
                    </a:extLst>
                  </a:tr>
                </a:tbl>
              </a:graphicData>
            </a:graphic>
          </p:graphicFrame>
        </mc:Choice>
        <mc:Fallback xmlns="">
          <p:graphicFrame>
            <p:nvGraphicFramePr>
              <p:cNvPr id="4" name="Tableau 3">
                <a:extLst>
                  <a:ext uri="{FF2B5EF4-FFF2-40B4-BE49-F238E27FC236}">
                    <a16:creationId xmlns:a16="http://schemas.microsoft.com/office/drawing/2014/main" id="{A066B45E-AA88-FC06-AB0E-6D6A334930EE}"/>
                  </a:ext>
                </a:extLst>
              </p:cNvPr>
              <p:cNvGraphicFramePr>
                <a:graphicFrameLocks noGrp="1"/>
              </p:cNvGraphicFramePr>
              <p:nvPr>
                <p:extLst>
                  <p:ext uri="{D42A27DB-BD31-4B8C-83A1-F6EECF244321}">
                    <p14:modId xmlns:p14="http://schemas.microsoft.com/office/powerpoint/2010/main" val="1737173512"/>
                  </p:ext>
                </p:extLst>
              </p:nvPr>
            </p:nvGraphicFramePr>
            <p:xfrm>
              <a:off x="859421" y="2021441"/>
              <a:ext cx="7052756" cy="1097280"/>
            </p:xfrm>
            <a:graphic>
              <a:graphicData uri="http://schemas.openxmlformats.org/drawingml/2006/table">
                <a:tbl>
                  <a:tblPr firstRow="1" firstCol="1" bandRow="1"/>
                  <a:tblGrid>
                    <a:gridCol w="2193880">
                      <a:extLst>
                        <a:ext uri="{9D8B030D-6E8A-4147-A177-3AD203B41FA5}">
                          <a16:colId xmlns:a16="http://schemas.microsoft.com/office/drawing/2014/main" val="1423298438"/>
                        </a:ext>
                      </a:extLst>
                    </a:gridCol>
                    <a:gridCol w="1730524">
                      <a:extLst>
                        <a:ext uri="{9D8B030D-6E8A-4147-A177-3AD203B41FA5}">
                          <a16:colId xmlns:a16="http://schemas.microsoft.com/office/drawing/2014/main" val="1512094190"/>
                        </a:ext>
                      </a:extLst>
                    </a:gridCol>
                    <a:gridCol w="3128352">
                      <a:extLst>
                        <a:ext uri="{9D8B030D-6E8A-4147-A177-3AD203B41FA5}">
                          <a16:colId xmlns:a16="http://schemas.microsoft.com/office/drawing/2014/main" val="4045609833"/>
                        </a:ext>
                      </a:extLst>
                    </a:gridCol>
                  </a:tblGrid>
                  <a:tr h="1097280">
                    <a:tc>
                      <a:txBody>
                        <a:bodyPr/>
                        <a:lstStyle/>
                        <a:p>
                          <a:endParaRPr lang="fr-FR"/>
                        </a:p>
                      </a:txBody>
                      <a:tcPr marL="58356" marR="58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278" t="-3315" r="-222500" b="-6630"/>
                          </a:stretch>
                        </a:blipFill>
                      </a:tcPr>
                    </a:tc>
                    <a:tc>
                      <a:txBody>
                        <a:bodyPr/>
                        <a:lstStyle/>
                        <a:p>
                          <a:pPr algn="ctr">
                            <a:buNone/>
                          </a:pPr>
                          <a:r>
                            <a:rPr lang="fr-FR" sz="900" dirty="0">
                              <a:effectLst/>
                              <a:latin typeface="Marianne"/>
                              <a:ea typeface="Arial" panose="020B0604020202020204" pitchFamily="34" charset="0"/>
                              <a:cs typeface="Arial" panose="020B0604020202020204" pitchFamily="34" charset="0"/>
                            </a:rPr>
                            <a:t> Capacité théorique</a:t>
                          </a:r>
                        </a:p>
                        <a:p>
                          <a:pPr algn="ctr">
                            <a:buNone/>
                          </a:pPr>
                          <a:endParaRPr lang="fr-FR" sz="900" dirty="0">
                            <a:effectLst/>
                            <a:latin typeface="Marianne"/>
                            <a:ea typeface="Arial" panose="020B0604020202020204" pitchFamily="34" charset="0"/>
                            <a:cs typeface="Arial" panose="020B0604020202020204" pitchFamily="34" charset="0"/>
                          </a:endParaRPr>
                        </a:p>
                      </a:txBody>
                      <a:tcPr marL="58356" marR="58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fr-FR" sz="900" dirty="0">
                              <a:effectLst/>
                              <a:latin typeface="Marianne"/>
                              <a:ea typeface="Arial" panose="020B0604020202020204" pitchFamily="34" charset="0"/>
                              <a:cs typeface="Arial" panose="020B0604020202020204" pitchFamily="34" charset="0"/>
                            </a:rPr>
                            <a:t> La capacité théorique sur l’année est définie par la formule suivante : nombre de logements * nombre de jours d’ouverture sur l’année</a:t>
                          </a:r>
                        </a:p>
                        <a:p>
                          <a:pPr algn="ctr">
                            <a:buNone/>
                          </a:pPr>
                          <a:r>
                            <a:rPr lang="fr-FR" sz="900" dirty="0">
                              <a:effectLst/>
                              <a:latin typeface="Marianne"/>
                              <a:ea typeface="Arial" panose="020B0604020202020204" pitchFamily="34" charset="0"/>
                              <a:cs typeface="Arial" panose="020B0604020202020204" pitchFamily="34" charset="0"/>
                            </a:rPr>
                            <a:t>Le nombre de logements à considérer est celui utilisé pour le calcul de l’AGLS, dans le cadre de la convention de financement.</a:t>
                          </a:r>
                        </a:p>
                        <a:p>
                          <a:pPr algn="ctr">
                            <a:buNone/>
                          </a:pPr>
                          <a:r>
                            <a:rPr lang="fr-FR" sz="900" dirty="0">
                              <a:effectLst/>
                              <a:latin typeface="Marianne"/>
                              <a:ea typeface="Arial" panose="020B0604020202020204" pitchFamily="34" charset="0"/>
                              <a:cs typeface="Arial" panose="020B0604020202020204" pitchFamily="34" charset="0"/>
                            </a:rPr>
                            <a:t>Le nombre de jours d’ouverture sur l’année est de 365, sauf si la résidence a été ouverte pendant l’année qui fait l’objet de la subvention AGLS.</a:t>
                          </a:r>
                        </a:p>
                      </a:txBody>
                      <a:tcPr marL="58356" marR="58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97817102"/>
                      </a:ext>
                    </a:extLst>
                  </a:tr>
                </a:tbl>
              </a:graphicData>
            </a:graphic>
          </p:graphicFrame>
        </mc:Fallback>
      </mc:AlternateContent>
    </p:spTree>
    <p:extLst>
      <p:ext uri="{BB962C8B-B14F-4D97-AF65-F5344CB8AC3E}">
        <p14:creationId xmlns:p14="http://schemas.microsoft.com/office/powerpoint/2010/main" val="15112373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61EFF5-883E-0D74-21DB-9D65EC1B3419}"/>
            </a:ext>
          </a:extLst>
        </p:cNvPr>
        <p:cNvGrpSpPr/>
        <p:nvPr/>
      </p:nvGrpSpPr>
      <p:grpSpPr>
        <a:xfrm>
          <a:off x="0" y="0"/>
          <a:ext cx="0" cy="0"/>
          <a:chOff x="0" y="0"/>
          <a:chExt cx="0" cy="0"/>
        </a:xfrm>
      </p:grpSpPr>
      <p:sp>
        <p:nvSpPr>
          <p:cNvPr id="2" name="Espace réservé du texte 11">
            <a:extLst>
              <a:ext uri="{FF2B5EF4-FFF2-40B4-BE49-F238E27FC236}">
                <a16:creationId xmlns:a16="http://schemas.microsoft.com/office/drawing/2014/main" id="{8735A73E-BA8E-3E1D-620B-7091403E80B1}"/>
              </a:ext>
            </a:extLst>
          </p:cNvPr>
          <p:cNvSpPr txBox="1">
            <a:spLocks/>
          </p:cNvSpPr>
          <p:nvPr/>
        </p:nvSpPr>
        <p:spPr>
          <a:xfrm>
            <a:off x="2574047" y="141088"/>
            <a:ext cx="3728429" cy="383953"/>
          </a:xfrm>
          <a:prstGeom prst="rect">
            <a:avLst/>
          </a:prstGeom>
        </p:spPr>
        <p:txBody>
          <a:bodyPr vert="horz" lIns="0" rIns="0"/>
          <a:lstStyle>
            <a:lvl1pPr marL="0" indent="0" algn="l" defTabSz="457200" rtl="0" eaLnBrk="1" latinLnBrk="0" hangingPunct="1">
              <a:spcBef>
                <a:spcPct val="20000"/>
              </a:spcBef>
              <a:buFont typeface="Arial"/>
              <a:buNone/>
              <a:defRPr sz="3200" kern="1200">
                <a:solidFill>
                  <a:srgbClr val="172154"/>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200" b="1" spc="103" dirty="0" err="1"/>
              <a:t>logementdinsertion.org</a:t>
            </a:r>
            <a:endParaRPr lang="fr-FR" sz="1200" b="1" spc="103" dirty="0"/>
          </a:p>
        </p:txBody>
      </p:sp>
      <p:sp>
        <p:nvSpPr>
          <p:cNvPr id="3" name="Espace réservé du texte 4">
            <a:extLst>
              <a:ext uri="{FF2B5EF4-FFF2-40B4-BE49-F238E27FC236}">
                <a16:creationId xmlns:a16="http://schemas.microsoft.com/office/drawing/2014/main" id="{DEC3076B-7273-DC7E-65B7-8251A75B589F}"/>
              </a:ext>
            </a:extLst>
          </p:cNvPr>
          <p:cNvSpPr txBox="1">
            <a:spLocks/>
          </p:cNvSpPr>
          <p:nvPr/>
        </p:nvSpPr>
        <p:spPr>
          <a:xfrm>
            <a:off x="5631711" y="132519"/>
            <a:ext cx="3158593" cy="193070"/>
          </a:xfrm>
          <a:prstGeom prst="rect">
            <a:avLst/>
          </a:prstGeom>
        </p:spPr>
        <p:txBody>
          <a:bodyPr vert="horz"/>
          <a:lstStyle>
            <a:lvl1pPr marL="0" indent="0" algn="r" defTabSz="457200" rtl="0" eaLnBrk="1" latinLnBrk="0" hangingPunct="1">
              <a:spcBef>
                <a:spcPct val="20000"/>
              </a:spcBef>
              <a:buFont typeface="Arial"/>
              <a:buNone/>
              <a:defRPr sz="1100" kern="1200">
                <a:solidFill>
                  <a:srgbClr val="172154"/>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137" b="1" dirty="0"/>
              <a:t>Les indicateurs associés à  l’Aide à la Gestion Locative Sociale (AGLS)</a:t>
            </a:r>
          </a:p>
        </p:txBody>
      </p:sp>
      <p:sp>
        <p:nvSpPr>
          <p:cNvPr id="6" name="Titre 1">
            <a:extLst>
              <a:ext uri="{FF2B5EF4-FFF2-40B4-BE49-F238E27FC236}">
                <a16:creationId xmlns:a16="http://schemas.microsoft.com/office/drawing/2014/main" id="{8D496E01-A2B6-E7BD-378D-D87A85EC2921}"/>
              </a:ext>
            </a:extLst>
          </p:cNvPr>
          <p:cNvSpPr txBox="1">
            <a:spLocks/>
          </p:cNvSpPr>
          <p:nvPr/>
        </p:nvSpPr>
        <p:spPr>
          <a:xfrm>
            <a:off x="838200" y="808644"/>
            <a:ext cx="7952104" cy="9971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800" b="1" i="0" u="none" strike="noStrike" kern="1200" cap="none" spc="0" normalizeH="0" baseline="0" noProof="0" dirty="0">
                <a:ln>
                  <a:noFill/>
                </a:ln>
                <a:solidFill>
                  <a:sysClr val="windowText" lastClr="000000"/>
                </a:solidFill>
                <a:effectLst/>
                <a:uLnTx/>
                <a:uFillTx/>
                <a:latin typeface="Aptos Display" panose="02110004020202020204"/>
                <a:ea typeface="+mj-ea"/>
                <a:cs typeface="+mj-cs"/>
              </a:rPr>
              <a:t>Les autre</a:t>
            </a:r>
            <a:r>
              <a:rPr lang="fr-FR" sz="2800" b="1" dirty="0">
                <a:solidFill>
                  <a:sysClr val="windowText" lastClr="000000"/>
                </a:solidFill>
                <a:latin typeface="Aptos Display" panose="02110004020202020204"/>
              </a:rPr>
              <a:t>s indicateurs </a:t>
            </a:r>
            <a:r>
              <a:rPr kumimoji="0" lang="fr-FR" sz="2800" b="1" i="0" u="none" strike="noStrike" kern="1200" cap="none" spc="0" normalizeH="0" baseline="0" noProof="0" dirty="0">
                <a:ln>
                  <a:noFill/>
                </a:ln>
                <a:solidFill>
                  <a:sysClr val="windowText" lastClr="000000"/>
                </a:solidFill>
                <a:effectLst/>
                <a:uLnTx/>
                <a:uFillTx/>
                <a:latin typeface="Aptos Display" panose="02110004020202020204"/>
                <a:ea typeface="+mj-ea"/>
                <a:cs typeface="+mj-cs"/>
              </a:rPr>
              <a:t>:</a:t>
            </a:r>
          </a:p>
        </p:txBody>
      </p:sp>
      <p:sp>
        <p:nvSpPr>
          <p:cNvPr id="7" name="Espace réservé du contenu 2">
            <a:extLst>
              <a:ext uri="{FF2B5EF4-FFF2-40B4-BE49-F238E27FC236}">
                <a16:creationId xmlns:a16="http://schemas.microsoft.com/office/drawing/2014/main" id="{5E9DF9B4-52E9-3190-28C0-0591A5D592CC}"/>
              </a:ext>
            </a:extLst>
          </p:cNvPr>
          <p:cNvSpPr txBox="1">
            <a:spLocks/>
          </p:cNvSpPr>
          <p:nvPr/>
        </p:nvSpPr>
        <p:spPr>
          <a:xfrm>
            <a:off x="838200" y="1805788"/>
            <a:ext cx="7952104" cy="36274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defRPr/>
            </a:pPr>
            <a:endParaRPr lang="fr-FR" sz="2400" dirty="0">
              <a:solidFill>
                <a:sysClr val="windowText" lastClr="000000"/>
              </a:solidFill>
              <a:latin typeface="Aptos" panose="02110004020202020204"/>
            </a:endParaRPr>
          </a:p>
        </p:txBody>
      </p:sp>
      <p:sp>
        <p:nvSpPr>
          <p:cNvPr id="11" name="Rectangle 2">
            <a:extLst>
              <a:ext uri="{FF2B5EF4-FFF2-40B4-BE49-F238E27FC236}">
                <a16:creationId xmlns:a16="http://schemas.microsoft.com/office/drawing/2014/main" id="{0A5BD197-7792-F472-1D88-3A37DDFD8A4B}"/>
              </a:ext>
            </a:extLst>
          </p:cNvPr>
          <p:cNvSpPr>
            <a:spLocks noChangeArrowheads="1"/>
          </p:cNvSpPr>
          <p:nvPr/>
        </p:nvSpPr>
        <p:spPr bwMode="auto">
          <a:xfrm>
            <a:off x="751058" y="3529051"/>
            <a:ext cx="21672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dirty="0">
                <a:ln>
                  <a:noFill/>
                </a:ln>
                <a:solidFill>
                  <a:schemeClr val="tx1"/>
                </a:solidFill>
                <a:effectLst/>
                <a:latin typeface="Marianne" charset="0"/>
                <a:ea typeface="Calibri" panose="020F0502020204030204" pitchFamily="34" charset="0"/>
                <a:cs typeface="Arial" panose="020B0604020202020204" pitchFamily="34" charset="0"/>
              </a:rPr>
              <a:t>.</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13" name="ZoneTexte 12">
            <a:extLst>
              <a:ext uri="{FF2B5EF4-FFF2-40B4-BE49-F238E27FC236}">
                <a16:creationId xmlns:a16="http://schemas.microsoft.com/office/drawing/2014/main" id="{23D094E1-CFE1-CE18-91D1-2C15B87F7B07}"/>
              </a:ext>
            </a:extLst>
          </p:cNvPr>
          <p:cNvSpPr txBox="1"/>
          <p:nvPr/>
        </p:nvSpPr>
        <p:spPr>
          <a:xfrm>
            <a:off x="526953" y="1608795"/>
            <a:ext cx="5834089" cy="369332"/>
          </a:xfrm>
          <a:prstGeom prst="rect">
            <a:avLst/>
          </a:prstGeom>
          <a:noFill/>
        </p:spPr>
        <p:txBody>
          <a:bodyPr wrap="square">
            <a:spAutoFit/>
          </a:bodyPr>
          <a:lstStyle/>
          <a:p>
            <a:pPr marL="285750" indent="-285750">
              <a:buFont typeface="Arial" panose="020B0604020202020204" pitchFamily="34" charset="0"/>
              <a:buChar char="•"/>
            </a:pPr>
            <a:r>
              <a:rPr lang="fr-FR" dirty="0"/>
              <a:t>Taux de ménage sans domicile dans les ménages admis</a:t>
            </a:r>
          </a:p>
        </p:txBody>
      </p:sp>
      <mc:AlternateContent xmlns:mc="http://schemas.openxmlformats.org/markup-compatibility/2006" xmlns:a14="http://schemas.microsoft.com/office/drawing/2010/main">
        <mc:Choice Requires="a14">
          <p:graphicFrame>
            <p:nvGraphicFramePr>
              <p:cNvPr id="10" name="Tableau 9">
                <a:extLst>
                  <a:ext uri="{FF2B5EF4-FFF2-40B4-BE49-F238E27FC236}">
                    <a16:creationId xmlns:a16="http://schemas.microsoft.com/office/drawing/2014/main" id="{B8013FAB-9908-B270-A75A-F40E8435C6AD}"/>
                  </a:ext>
                </a:extLst>
              </p:cNvPr>
              <p:cNvGraphicFramePr>
                <a:graphicFrameLocks noGrp="1"/>
              </p:cNvGraphicFramePr>
              <p:nvPr>
                <p:extLst>
                  <p:ext uri="{D42A27DB-BD31-4B8C-83A1-F6EECF244321}">
                    <p14:modId xmlns:p14="http://schemas.microsoft.com/office/powerpoint/2010/main" val="2262739926"/>
                  </p:ext>
                </p:extLst>
              </p:nvPr>
            </p:nvGraphicFramePr>
            <p:xfrm>
              <a:off x="903604" y="2127059"/>
              <a:ext cx="7886700" cy="1645920"/>
            </p:xfrm>
            <a:graphic>
              <a:graphicData uri="http://schemas.openxmlformats.org/drawingml/2006/table">
                <a:tbl>
                  <a:tblPr firstRow="1" firstCol="1" bandRow="1"/>
                  <a:tblGrid>
                    <a:gridCol w="2660374">
                      <a:extLst>
                        <a:ext uri="{9D8B030D-6E8A-4147-A177-3AD203B41FA5}">
                          <a16:colId xmlns:a16="http://schemas.microsoft.com/office/drawing/2014/main" val="2631942561"/>
                        </a:ext>
                      </a:extLst>
                    </a:gridCol>
                    <a:gridCol w="1828800">
                      <a:extLst>
                        <a:ext uri="{9D8B030D-6E8A-4147-A177-3AD203B41FA5}">
                          <a16:colId xmlns:a16="http://schemas.microsoft.com/office/drawing/2014/main" val="14717941"/>
                        </a:ext>
                      </a:extLst>
                    </a:gridCol>
                    <a:gridCol w="3397526">
                      <a:extLst>
                        <a:ext uri="{9D8B030D-6E8A-4147-A177-3AD203B41FA5}">
                          <a16:colId xmlns:a16="http://schemas.microsoft.com/office/drawing/2014/main" val="1600419486"/>
                        </a:ext>
                      </a:extLst>
                    </a:gridCol>
                  </a:tblGrid>
                  <a:tr h="778080">
                    <a:tc rowSpan="2">
                      <a:txBody>
                        <a:bodyPr/>
                        <a:lstStyle/>
                        <a:p>
                          <a:pPr algn="ctr">
                            <a:buNone/>
                          </a:pPr>
                          <a14:m>
                            <m:oMathPara xmlns:m="http://schemas.openxmlformats.org/officeDocument/2006/math">
                              <m:oMathParaPr>
                                <m:jc m:val="centerGroup"/>
                              </m:oMathParaPr>
                              <m:oMath xmlns:m="http://schemas.openxmlformats.org/officeDocument/2006/math">
                                <m:f>
                                  <m:fPr>
                                    <m:ctrlPr>
                                      <a:rPr lang="fr-FR" sz="900" i="1">
                                        <a:effectLst/>
                                        <a:latin typeface="Cambria Math" panose="02040503050406030204" pitchFamily="18" charset="0"/>
                                        <a:ea typeface="Arial" panose="020B0604020202020204" pitchFamily="34" charset="0"/>
                                        <a:cs typeface="Arial" panose="020B0604020202020204" pitchFamily="34" charset="0"/>
                                      </a:rPr>
                                    </m:ctrlPr>
                                  </m:fPr>
                                  <m:num>
                                    <m:r>
                                      <a:rPr lang="fr-FR" sz="900" i="1">
                                        <a:effectLst/>
                                        <a:latin typeface="Cambria Math" panose="02040503050406030204" pitchFamily="18" charset="0"/>
                                        <a:ea typeface="Arial" panose="020B0604020202020204" pitchFamily="34" charset="0"/>
                                        <a:cs typeface="Arial" panose="020B0604020202020204" pitchFamily="34" charset="0"/>
                                      </a:rPr>
                                      <m:t>𝑁𝑜𝑚𝑏𝑟𝑒</m:t>
                                    </m:r>
                                    <m:r>
                                      <a:rPr lang="fr-FR" sz="900" i="1">
                                        <a:effectLst/>
                                        <a:latin typeface="Cambria Math" panose="02040503050406030204" pitchFamily="18" charset="0"/>
                                        <a:ea typeface="Arial" panose="020B0604020202020204" pitchFamily="34" charset="0"/>
                                        <a:cs typeface="Arial" panose="020B0604020202020204" pitchFamily="34" charset="0"/>
                                      </a:rPr>
                                      <m:t> </m:t>
                                    </m:r>
                                    <m:sSup>
                                      <m:sSupPr>
                                        <m:ctrlPr>
                                          <a:rPr lang="fr-FR" sz="900" i="1">
                                            <a:effectLst/>
                                            <a:latin typeface="Cambria Math" panose="02040503050406030204" pitchFamily="18" charset="0"/>
                                            <a:ea typeface="Arial" panose="020B0604020202020204" pitchFamily="34" charset="0"/>
                                            <a:cs typeface="Arial" panose="020B0604020202020204" pitchFamily="34" charset="0"/>
                                          </a:rPr>
                                        </m:ctrlPr>
                                      </m:sSupPr>
                                      <m:e>
                                        <m:r>
                                          <a:rPr lang="fr-FR" sz="900" i="1">
                                            <a:effectLst/>
                                            <a:latin typeface="Cambria Math" panose="02040503050406030204" pitchFamily="18" charset="0"/>
                                            <a:ea typeface="Arial" panose="020B0604020202020204" pitchFamily="34" charset="0"/>
                                            <a:cs typeface="Arial" panose="020B0604020202020204" pitchFamily="34" charset="0"/>
                                          </a:rPr>
                                          <m:t>𝑑</m:t>
                                        </m:r>
                                      </m:e>
                                      <m:sup>
                                        <m:r>
                                          <a:rPr lang="fr-FR" sz="900" i="1">
                                            <a:effectLst/>
                                            <a:latin typeface="Cambria Math" panose="02040503050406030204" pitchFamily="18" charset="0"/>
                                            <a:ea typeface="Arial" panose="020B0604020202020204" pitchFamily="34" charset="0"/>
                                            <a:cs typeface="Arial" panose="020B0604020202020204" pitchFamily="34" charset="0"/>
                                          </a:rPr>
                                          <m:t>′</m:t>
                                        </m:r>
                                      </m:sup>
                                    </m:sSup>
                                    <m:r>
                                      <a:rPr lang="fr-FR" sz="900" i="1">
                                        <a:effectLst/>
                                        <a:latin typeface="Cambria Math" panose="02040503050406030204" pitchFamily="18" charset="0"/>
                                        <a:ea typeface="Arial" panose="020B0604020202020204" pitchFamily="34" charset="0"/>
                                        <a:cs typeface="Arial" panose="020B0604020202020204" pitchFamily="34" charset="0"/>
                                      </a:rPr>
                                      <m:t>𝑎𝑑𝑚𝑖𝑠𝑠𝑖𝑜𝑛𝑠</m:t>
                                    </m:r>
                                    <m:r>
                                      <a:rPr lang="fr-FR" sz="900" i="1">
                                        <a:effectLst/>
                                        <a:latin typeface="Cambria Math" panose="02040503050406030204" pitchFamily="18" charset="0"/>
                                        <a:ea typeface="Arial" panose="020B0604020202020204" pitchFamily="34" charset="0"/>
                                        <a:cs typeface="Arial" panose="020B0604020202020204" pitchFamily="34" charset="0"/>
                                      </a:rPr>
                                      <m:t> </m:t>
                                    </m:r>
                                    <m:r>
                                      <a:rPr lang="fr-FR" sz="900" i="1">
                                        <a:effectLst/>
                                        <a:latin typeface="Cambria Math" panose="02040503050406030204" pitchFamily="18" charset="0"/>
                                        <a:ea typeface="Arial" panose="020B0604020202020204" pitchFamily="34" charset="0"/>
                                        <a:cs typeface="Arial" panose="020B0604020202020204" pitchFamily="34" charset="0"/>
                                      </a:rPr>
                                      <m:t>𝑑𝑒</m:t>
                                    </m:r>
                                    <m:r>
                                      <a:rPr lang="fr-FR" sz="900" i="1">
                                        <a:effectLst/>
                                        <a:latin typeface="Cambria Math" panose="02040503050406030204" pitchFamily="18" charset="0"/>
                                        <a:ea typeface="Arial" panose="020B0604020202020204" pitchFamily="34" charset="0"/>
                                        <a:cs typeface="Arial" panose="020B0604020202020204" pitchFamily="34" charset="0"/>
                                      </a:rPr>
                                      <m:t> </m:t>
                                    </m:r>
                                    <m:r>
                                      <a:rPr lang="fr-FR" sz="900" i="1">
                                        <a:effectLst/>
                                        <a:latin typeface="Cambria Math" panose="02040503050406030204" pitchFamily="18" charset="0"/>
                                        <a:ea typeface="Arial" panose="020B0604020202020204" pitchFamily="34" charset="0"/>
                                        <a:cs typeface="Arial" panose="020B0604020202020204" pitchFamily="34" charset="0"/>
                                      </a:rPr>
                                      <m:t>𝑚</m:t>
                                    </m:r>
                                    <m:r>
                                      <a:rPr lang="fr-FR" sz="900" i="1">
                                        <a:effectLst/>
                                        <a:latin typeface="Cambria Math" panose="02040503050406030204" pitchFamily="18" charset="0"/>
                                        <a:ea typeface="Arial" panose="020B0604020202020204" pitchFamily="34" charset="0"/>
                                        <a:cs typeface="Arial" panose="020B0604020202020204" pitchFamily="34" charset="0"/>
                                      </a:rPr>
                                      <m:t>é</m:t>
                                    </m:r>
                                    <m:r>
                                      <a:rPr lang="fr-FR" sz="900" i="1">
                                        <a:effectLst/>
                                        <a:latin typeface="Cambria Math" panose="02040503050406030204" pitchFamily="18" charset="0"/>
                                        <a:ea typeface="Arial" panose="020B0604020202020204" pitchFamily="34" charset="0"/>
                                        <a:cs typeface="Arial" panose="020B0604020202020204" pitchFamily="34" charset="0"/>
                                      </a:rPr>
                                      <m:t>𝑛𝑎𝑔𝑒𝑠</m:t>
                                    </m:r>
                                    <m:r>
                                      <a:rPr lang="fr-FR" sz="900" i="1">
                                        <a:effectLst/>
                                        <a:latin typeface="Cambria Math" panose="02040503050406030204" pitchFamily="18" charset="0"/>
                                        <a:ea typeface="Arial" panose="020B0604020202020204" pitchFamily="34" charset="0"/>
                                        <a:cs typeface="Arial" panose="020B0604020202020204" pitchFamily="34" charset="0"/>
                                      </a:rPr>
                                      <m:t> </m:t>
                                    </m:r>
                                    <m:r>
                                      <a:rPr lang="fr-FR" sz="900" i="1">
                                        <a:effectLst/>
                                        <a:latin typeface="Cambria Math" panose="02040503050406030204" pitchFamily="18" charset="0"/>
                                        <a:ea typeface="Arial" panose="020B0604020202020204" pitchFamily="34" charset="0"/>
                                        <a:cs typeface="Arial" panose="020B0604020202020204" pitchFamily="34" charset="0"/>
                                      </a:rPr>
                                      <m:t>𝑠𝑎𝑛𝑠</m:t>
                                    </m:r>
                                    <m:r>
                                      <a:rPr lang="fr-FR" sz="900" i="1">
                                        <a:effectLst/>
                                        <a:latin typeface="Cambria Math" panose="02040503050406030204" pitchFamily="18" charset="0"/>
                                        <a:ea typeface="Arial" panose="020B0604020202020204" pitchFamily="34" charset="0"/>
                                        <a:cs typeface="Arial" panose="020B0604020202020204" pitchFamily="34" charset="0"/>
                                      </a:rPr>
                                      <m:t> </m:t>
                                    </m:r>
                                    <m:r>
                                      <a:rPr lang="fr-FR" sz="900" i="1">
                                        <a:effectLst/>
                                        <a:latin typeface="Cambria Math" panose="02040503050406030204" pitchFamily="18" charset="0"/>
                                        <a:ea typeface="Arial" panose="020B0604020202020204" pitchFamily="34" charset="0"/>
                                        <a:cs typeface="Arial" panose="020B0604020202020204" pitchFamily="34" charset="0"/>
                                      </a:rPr>
                                      <m:t>𝑑𝑜𝑚𝑖𝑐𝑖𝑙𝑒</m:t>
                                    </m:r>
                                  </m:num>
                                  <m:den>
                                    <m:r>
                                      <a:rPr lang="fr-FR" sz="900" i="1">
                                        <a:effectLst/>
                                        <a:latin typeface="Cambria Math" panose="02040503050406030204" pitchFamily="18" charset="0"/>
                                        <a:ea typeface="Arial" panose="020B0604020202020204" pitchFamily="34" charset="0"/>
                                        <a:cs typeface="Arial" panose="020B0604020202020204" pitchFamily="34" charset="0"/>
                                      </a:rPr>
                                      <m:t>𝑁𝑜𝑚𝑏𝑟𝑒</m:t>
                                    </m:r>
                                    <m:r>
                                      <a:rPr lang="fr-FR" sz="900" i="1">
                                        <a:effectLst/>
                                        <a:latin typeface="Cambria Math" panose="02040503050406030204" pitchFamily="18" charset="0"/>
                                        <a:ea typeface="Arial" panose="020B0604020202020204" pitchFamily="34" charset="0"/>
                                        <a:cs typeface="Arial" panose="020B0604020202020204" pitchFamily="34" charset="0"/>
                                      </a:rPr>
                                      <m:t> </m:t>
                                    </m:r>
                                    <m:r>
                                      <a:rPr lang="fr-FR" sz="900" i="1">
                                        <a:effectLst/>
                                        <a:latin typeface="Cambria Math" panose="02040503050406030204" pitchFamily="18" charset="0"/>
                                        <a:ea typeface="Arial" panose="020B0604020202020204" pitchFamily="34" charset="0"/>
                                        <a:cs typeface="Arial" panose="020B0604020202020204" pitchFamily="34" charset="0"/>
                                      </a:rPr>
                                      <m:t>𝑡𝑜𝑡𝑎𝑙</m:t>
                                    </m:r>
                                    <m:r>
                                      <a:rPr lang="fr-FR" sz="900" i="1">
                                        <a:effectLst/>
                                        <a:latin typeface="Cambria Math" panose="02040503050406030204" pitchFamily="18" charset="0"/>
                                        <a:ea typeface="Arial" panose="020B0604020202020204" pitchFamily="34" charset="0"/>
                                        <a:cs typeface="Arial" panose="020B0604020202020204" pitchFamily="34" charset="0"/>
                                      </a:rPr>
                                      <m:t> </m:t>
                                    </m:r>
                                    <m:r>
                                      <a:rPr lang="fr-FR" sz="900" i="1">
                                        <a:effectLst/>
                                        <a:latin typeface="Cambria Math" panose="02040503050406030204" pitchFamily="18" charset="0"/>
                                        <a:ea typeface="Arial" panose="020B0604020202020204" pitchFamily="34" charset="0"/>
                                        <a:cs typeface="Arial" panose="020B0604020202020204" pitchFamily="34" charset="0"/>
                                      </a:rPr>
                                      <m:t>𝑑</m:t>
                                    </m:r>
                                    <m:r>
                                      <a:rPr lang="fr-FR" sz="900" i="1">
                                        <a:effectLst/>
                                        <a:latin typeface="Cambria Math" panose="02040503050406030204" pitchFamily="18" charset="0"/>
                                        <a:ea typeface="Arial" panose="020B0604020202020204" pitchFamily="34" charset="0"/>
                                        <a:cs typeface="Arial" panose="020B0604020202020204" pitchFamily="34" charset="0"/>
                                      </a:rPr>
                                      <m:t>′</m:t>
                                    </m:r>
                                    <m:r>
                                      <a:rPr lang="fr-FR" sz="900" i="1">
                                        <a:effectLst/>
                                        <a:latin typeface="Cambria Math" panose="02040503050406030204" pitchFamily="18" charset="0"/>
                                        <a:ea typeface="Arial" panose="020B0604020202020204" pitchFamily="34" charset="0"/>
                                        <a:cs typeface="Arial" panose="020B0604020202020204" pitchFamily="34" charset="0"/>
                                      </a:rPr>
                                      <m:t>𝑎𝑑𝑚𝑖𝑠𝑠𝑖𝑜𝑛𝑠</m:t>
                                    </m:r>
                                  </m:den>
                                </m:f>
                              </m:oMath>
                            </m:oMathPara>
                          </a14:m>
                          <a:endParaRPr lang="fr-FR" sz="900" dirty="0">
                            <a:effectLst/>
                            <a:latin typeface="Marianne"/>
                            <a:ea typeface="Arial" panose="020B0604020202020204" pitchFamily="34" charset="0"/>
                            <a:cs typeface="Arial" panose="020B0604020202020204" pitchFamily="34" charset="0"/>
                          </a:endParaRPr>
                        </a:p>
                      </a:txBody>
                      <a:tcPr marL="58356" marR="58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fr-FR" sz="900" dirty="0">
                              <a:effectLst/>
                              <a:latin typeface="Marianne"/>
                              <a:ea typeface="Arial" panose="020B0604020202020204" pitchFamily="34" charset="0"/>
                              <a:cs typeface="Arial" panose="020B0604020202020204" pitchFamily="34" charset="0"/>
                            </a:rPr>
                            <a:t>Nombre d'admissions de ménages sans domicile</a:t>
                          </a:r>
                        </a:p>
                      </a:txBody>
                      <a:tcPr marL="58356" marR="58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472525" rtl="0" eaLnBrk="1" fontAlgn="auto" latinLnBrk="0" hangingPunct="1">
                            <a:lnSpc>
                              <a:spcPct val="100000"/>
                            </a:lnSpc>
                            <a:spcBef>
                              <a:spcPts val="0"/>
                            </a:spcBef>
                            <a:spcAft>
                              <a:spcPts val="0"/>
                            </a:spcAft>
                            <a:buClrTx/>
                            <a:buSzTx/>
                            <a:buFontTx/>
                            <a:buNone/>
                            <a:tabLst/>
                            <a:defRPr/>
                          </a:pPr>
                          <a:r>
                            <a:rPr lang="fr-FR" sz="900" dirty="0">
                              <a:effectLst/>
                              <a:latin typeface="Marianne"/>
                              <a:ea typeface="Arial" panose="020B0604020202020204" pitchFamily="34" charset="0"/>
                              <a:cs typeface="Arial" panose="020B0604020202020204" pitchFamily="34" charset="0"/>
                            </a:rPr>
                            <a:t>Les ménages sans domicile sont les ménages sans-abri (qui passent la nuit dans un lieu non prévu pour l’habitation - à la rue, dans une tente, une voiture, un parking, un parc ou un bois, un lieu de transport public, regroupement de tentes, campements </a:t>
                          </a:r>
                          <a:r>
                            <a:rPr lang="fr-FR" sz="900" dirty="0" err="1">
                              <a:effectLst/>
                              <a:latin typeface="Marianne"/>
                              <a:ea typeface="Arial" panose="020B0604020202020204" pitchFamily="34" charset="0"/>
                              <a:cs typeface="Arial" panose="020B0604020202020204" pitchFamily="34" charset="0"/>
                            </a:rPr>
                            <a:t>etc</a:t>
                          </a:r>
                          <a:r>
                            <a:rPr lang="fr-FR" sz="900" dirty="0">
                              <a:effectLst/>
                              <a:latin typeface="Marianne"/>
                              <a:ea typeface="Arial" panose="020B0604020202020204" pitchFamily="34" charset="0"/>
                              <a:cs typeface="Arial" panose="020B0604020202020204" pitchFamily="34" charset="0"/>
                            </a:rPr>
                            <a:t>, ou qui vivent en bidonvilles) et les ménages en hébergement </a:t>
                          </a:r>
                          <a:r>
                            <a:rPr lang="fr-FR" sz="900" b="0" i="0" u="none" strike="noStrike" kern="1200" baseline="0" dirty="0">
                              <a:solidFill>
                                <a:schemeClr val="tx1"/>
                              </a:solidFill>
                              <a:latin typeface="+mn-lt"/>
                              <a:ea typeface="+mn-ea"/>
                              <a:cs typeface="+mn-cs"/>
                            </a:rPr>
                            <a:t>(CHRS, HU, hôtel, hébergement dédiés à des besoins spécifiques (femmes victimes de violence, femmes enceintes ou sortants de maternité), </a:t>
                          </a:r>
                          <a:r>
                            <a:rPr lang="fr-FR" sz="900" b="0" i="0" u="none" strike="noStrike" kern="1200" baseline="0" dirty="0" err="1">
                              <a:solidFill>
                                <a:schemeClr val="tx1"/>
                              </a:solidFill>
                              <a:latin typeface="+mn-lt"/>
                              <a:ea typeface="+mn-ea"/>
                              <a:cs typeface="+mn-cs"/>
                            </a:rPr>
                            <a:t>héberge-ment</a:t>
                          </a:r>
                          <a:r>
                            <a:rPr lang="fr-FR" sz="900" b="0" i="0" u="none" strike="noStrike" kern="1200" baseline="0" dirty="0">
                              <a:solidFill>
                                <a:schemeClr val="tx1"/>
                              </a:solidFill>
                              <a:latin typeface="+mn-lt"/>
                              <a:ea typeface="+mn-ea"/>
                              <a:cs typeface="+mn-cs"/>
                            </a:rPr>
                            <a:t> pour les demandeurs d’asile (CADA, CAES, CPH, HUDA, PRAHDA, dispositif réfugiés), LAM, ou LHSS). 	</a:t>
                          </a:r>
                        </a:p>
                        <a:p>
                          <a:pPr algn="ctr">
                            <a:buNone/>
                          </a:pPr>
                          <a:endParaRPr lang="fr-FR" sz="900" dirty="0">
                            <a:effectLst/>
                            <a:latin typeface="Marianne"/>
                            <a:ea typeface="Arial" panose="020B0604020202020204" pitchFamily="34" charset="0"/>
                            <a:cs typeface="Arial" panose="020B0604020202020204" pitchFamily="34" charset="0"/>
                          </a:endParaRPr>
                        </a:p>
                      </a:txBody>
                      <a:tcPr marL="58356" marR="58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31940862"/>
                      </a:ext>
                    </a:extLst>
                  </a:tr>
                  <a:tr h="259360">
                    <a:tc vMerge="1">
                      <a:txBody>
                        <a:bodyPr/>
                        <a:lstStyle/>
                        <a:p>
                          <a:endParaRPr lang="fr-FR"/>
                        </a:p>
                      </a:txBody>
                      <a:tcPr/>
                    </a:tc>
                    <a:tc>
                      <a:txBody>
                        <a:bodyPr/>
                        <a:lstStyle/>
                        <a:p>
                          <a:pPr algn="ctr">
                            <a:buNone/>
                          </a:pPr>
                          <a:r>
                            <a:rPr lang="fr-FR" sz="900">
                              <a:effectLst/>
                              <a:latin typeface="Marianne"/>
                              <a:ea typeface="Arial" panose="020B0604020202020204" pitchFamily="34" charset="0"/>
                              <a:cs typeface="Arial" panose="020B0604020202020204" pitchFamily="34" charset="0"/>
                            </a:rPr>
                            <a:t>Nombre total d'admissions</a:t>
                          </a:r>
                        </a:p>
                        <a:p>
                          <a:pPr algn="ctr">
                            <a:buNone/>
                          </a:pPr>
                          <a:r>
                            <a:rPr lang="fr-FR" sz="900">
                              <a:effectLst/>
                              <a:latin typeface="Marianne"/>
                              <a:ea typeface="Arial" panose="020B0604020202020204" pitchFamily="34" charset="0"/>
                              <a:cs typeface="Arial" panose="020B0604020202020204" pitchFamily="34" charset="0"/>
                            </a:rPr>
                            <a:t> </a:t>
                          </a:r>
                        </a:p>
                      </a:txBody>
                      <a:tcPr marL="58356" marR="58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fr-FR" sz="900" dirty="0">
                              <a:effectLst/>
                              <a:latin typeface="Marianne"/>
                              <a:ea typeface="Arial" panose="020B0604020202020204" pitchFamily="34" charset="0"/>
                              <a:cs typeface="Arial" panose="020B0604020202020204" pitchFamily="34" charset="0"/>
                            </a:rPr>
                            <a:t>Le nombre total d’admissions est compatibilisé par ménage.</a:t>
                          </a:r>
                        </a:p>
                      </a:txBody>
                      <a:tcPr marL="58356" marR="58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62766220"/>
                      </a:ext>
                    </a:extLst>
                  </a:tr>
                </a:tbl>
              </a:graphicData>
            </a:graphic>
          </p:graphicFrame>
        </mc:Choice>
        <mc:Fallback xmlns="">
          <p:graphicFrame>
            <p:nvGraphicFramePr>
              <p:cNvPr id="10" name="Tableau 9">
                <a:extLst>
                  <a:ext uri="{FF2B5EF4-FFF2-40B4-BE49-F238E27FC236}">
                    <a16:creationId xmlns:a16="http://schemas.microsoft.com/office/drawing/2014/main" id="{B8013FAB-9908-B270-A75A-F40E8435C6AD}"/>
                  </a:ext>
                </a:extLst>
              </p:cNvPr>
              <p:cNvGraphicFramePr>
                <a:graphicFrameLocks noGrp="1"/>
              </p:cNvGraphicFramePr>
              <p:nvPr>
                <p:extLst>
                  <p:ext uri="{D42A27DB-BD31-4B8C-83A1-F6EECF244321}">
                    <p14:modId xmlns:p14="http://schemas.microsoft.com/office/powerpoint/2010/main" val="2262739926"/>
                  </p:ext>
                </p:extLst>
              </p:nvPr>
            </p:nvGraphicFramePr>
            <p:xfrm>
              <a:off x="903604" y="2127059"/>
              <a:ext cx="7886700" cy="1645920"/>
            </p:xfrm>
            <a:graphic>
              <a:graphicData uri="http://schemas.openxmlformats.org/drawingml/2006/table">
                <a:tbl>
                  <a:tblPr firstRow="1" firstCol="1" bandRow="1"/>
                  <a:tblGrid>
                    <a:gridCol w="2660374">
                      <a:extLst>
                        <a:ext uri="{9D8B030D-6E8A-4147-A177-3AD203B41FA5}">
                          <a16:colId xmlns:a16="http://schemas.microsoft.com/office/drawing/2014/main" val="2631942561"/>
                        </a:ext>
                      </a:extLst>
                    </a:gridCol>
                    <a:gridCol w="1828800">
                      <a:extLst>
                        <a:ext uri="{9D8B030D-6E8A-4147-A177-3AD203B41FA5}">
                          <a16:colId xmlns:a16="http://schemas.microsoft.com/office/drawing/2014/main" val="14717941"/>
                        </a:ext>
                      </a:extLst>
                    </a:gridCol>
                    <a:gridCol w="3397526">
                      <a:extLst>
                        <a:ext uri="{9D8B030D-6E8A-4147-A177-3AD203B41FA5}">
                          <a16:colId xmlns:a16="http://schemas.microsoft.com/office/drawing/2014/main" val="1600419486"/>
                        </a:ext>
                      </a:extLst>
                    </a:gridCol>
                  </a:tblGrid>
                  <a:tr h="1371600">
                    <a:tc rowSpan="2">
                      <a:txBody>
                        <a:bodyPr/>
                        <a:lstStyle/>
                        <a:p>
                          <a:endParaRPr lang="fr-FR"/>
                        </a:p>
                      </a:txBody>
                      <a:tcPr marL="58356" marR="58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229" t="-1845" r="-197477" b="-1107"/>
                          </a:stretch>
                        </a:blipFill>
                      </a:tcPr>
                    </a:tc>
                    <a:tc>
                      <a:txBody>
                        <a:bodyPr/>
                        <a:lstStyle/>
                        <a:p>
                          <a:pPr algn="ctr">
                            <a:buNone/>
                          </a:pPr>
                          <a:r>
                            <a:rPr lang="fr-FR" sz="900" dirty="0">
                              <a:effectLst/>
                              <a:latin typeface="Marianne"/>
                              <a:ea typeface="Arial" panose="020B0604020202020204" pitchFamily="34" charset="0"/>
                              <a:cs typeface="Arial" panose="020B0604020202020204" pitchFamily="34" charset="0"/>
                            </a:rPr>
                            <a:t>Nombre d'admissions de ménages sans domicile</a:t>
                          </a:r>
                        </a:p>
                      </a:txBody>
                      <a:tcPr marL="58356" marR="58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472525" rtl="0" eaLnBrk="1" fontAlgn="auto" latinLnBrk="0" hangingPunct="1">
                            <a:lnSpc>
                              <a:spcPct val="100000"/>
                            </a:lnSpc>
                            <a:spcBef>
                              <a:spcPts val="0"/>
                            </a:spcBef>
                            <a:spcAft>
                              <a:spcPts val="0"/>
                            </a:spcAft>
                            <a:buClrTx/>
                            <a:buSzTx/>
                            <a:buFontTx/>
                            <a:buNone/>
                            <a:tabLst/>
                            <a:defRPr/>
                          </a:pPr>
                          <a:r>
                            <a:rPr lang="fr-FR" sz="900" dirty="0">
                              <a:effectLst/>
                              <a:latin typeface="Marianne"/>
                              <a:ea typeface="Arial" panose="020B0604020202020204" pitchFamily="34" charset="0"/>
                              <a:cs typeface="Arial" panose="020B0604020202020204" pitchFamily="34" charset="0"/>
                            </a:rPr>
                            <a:t>Les ménages sans domicile sont les ménages sans-abri (qui passent la nuit dans un lieu non prévu pour l’habitation - à la rue, dans une tente, une voiture, un parking, un parc ou un bois, un lieu de transport public, regroupement de tentes, campements </a:t>
                          </a:r>
                          <a:r>
                            <a:rPr lang="fr-FR" sz="900" dirty="0" err="1">
                              <a:effectLst/>
                              <a:latin typeface="Marianne"/>
                              <a:ea typeface="Arial" panose="020B0604020202020204" pitchFamily="34" charset="0"/>
                              <a:cs typeface="Arial" panose="020B0604020202020204" pitchFamily="34" charset="0"/>
                            </a:rPr>
                            <a:t>etc</a:t>
                          </a:r>
                          <a:r>
                            <a:rPr lang="fr-FR" sz="900" dirty="0">
                              <a:effectLst/>
                              <a:latin typeface="Marianne"/>
                              <a:ea typeface="Arial" panose="020B0604020202020204" pitchFamily="34" charset="0"/>
                              <a:cs typeface="Arial" panose="020B0604020202020204" pitchFamily="34" charset="0"/>
                            </a:rPr>
                            <a:t>, ou qui vivent en bidonvilles) et les ménages en hébergement </a:t>
                          </a:r>
                          <a:r>
                            <a:rPr lang="fr-FR" sz="900" b="0" i="0" u="none" strike="noStrike" kern="1200" baseline="0" dirty="0">
                              <a:solidFill>
                                <a:schemeClr val="tx1"/>
                              </a:solidFill>
                              <a:latin typeface="+mn-lt"/>
                              <a:ea typeface="+mn-ea"/>
                              <a:cs typeface="+mn-cs"/>
                            </a:rPr>
                            <a:t>(CHRS, HU, hôtel, hébergement dédiés à des besoins spécifiques (femmes victimes de violence, femmes enceintes ou sortants de maternité), </a:t>
                          </a:r>
                          <a:r>
                            <a:rPr lang="fr-FR" sz="900" b="0" i="0" u="none" strike="noStrike" kern="1200" baseline="0" dirty="0" err="1">
                              <a:solidFill>
                                <a:schemeClr val="tx1"/>
                              </a:solidFill>
                              <a:latin typeface="+mn-lt"/>
                              <a:ea typeface="+mn-ea"/>
                              <a:cs typeface="+mn-cs"/>
                            </a:rPr>
                            <a:t>héberge-ment</a:t>
                          </a:r>
                          <a:r>
                            <a:rPr lang="fr-FR" sz="900" b="0" i="0" u="none" strike="noStrike" kern="1200" baseline="0" dirty="0">
                              <a:solidFill>
                                <a:schemeClr val="tx1"/>
                              </a:solidFill>
                              <a:latin typeface="+mn-lt"/>
                              <a:ea typeface="+mn-ea"/>
                              <a:cs typeface="+mn-cs"/>
                            </a:rPr>
                            <a:t> pour les demandeurs d’asile (CADA, CAES, CPH, HUDA, PRAHDA, dispositif réfugiés), LAM, ou LHSS). 	</a:t>
                          </a:r>
                        </a:p>
                        <a:p>
                          <a:pPr algn="ctr">
                            <a:buNone/>
                          </a:pPr>
                          <a:endParaRPr lang="fr-FR" sz="900" dirty="0">
                            <a:effectLst/>
                            <a:latin typeface="Marianne"/>
                            <a:ea typeface="Arial" panose="020B0604020202020204" pitchFamily="34" charset="0"/>
                            <a:cs typeface="Arial" panose="020B0604020202020204" pitchFamily="34" charset="0"/>
                          </a:endParaRPr>
                        </a:p>
                      </a:txBody>
                      <a:tcPr marL="58356" marR="58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31940862"/>
                      </a:ext>
                    </a:extLst>
                  </a:tr>
                  <a:tr h="274320">
                    <a:tc vMerge="1">
                      <a:txBody>
                        <a:bodyPr/>
                        <a:lstStyle/>
                        <a:p>
                          <a:endParaRPr lang="fr-FR"/>
                        </a:p>
                      </a:txBody>
                      <a:tcPr/>
                    </a:tc>
                    <a:tc>
                      <a:txBody>
                        <a:bodyPr/>
                        <a:lstStyle/>
                        <a:p>
                          <a:pPr algn="ctr">
                            <a:buNone/>
                          </a:pPr>
                          <a:r>
                            <a:rPr lang="fr-FR" sz="900">
                              <a:effectLst/>
                              <a:latin typeface="Marianne"/>
                              <a:ea typeface="Arial" panose="020B0604020202020204" pitchFamily="34" charset="0"/>
                              <a:cs typeface="Arial" panose="020B0604020202020204" pitchFamily="34" charset="0"/>
                            </a:rPr>
                            <a:t>Nombre total d'admissions</a:t>
                          </a:r>
                        </a:p>
                        <a:p>
                          <a:pPr algn="ctr">
                            <a:buNone/>
                          </a:pPr>
                          <a:r>
                            <a:rPr lang="fr-FR" sz="900">
                              <a:effectLst/>
                              <a:latin typeface="Marianne"/>
                              <a:ea typeface="Arial" panose="020B0604020202020204" pitchFamily="34" charset="0"/>
                              <a:cs typeface="Arial" panose="020B0604020202020204" pitchFamily="34" charset="0"/>
                            </a:rPr>
                            <a:t> </a:t>
                          </a:r>
                        </a:p>
                      </a:txBody>
                      <a:tcPr marL="58356" marR="58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fr-FR" sz="900" dirty="0">
                              <a:effectLst/>
                              <a:latin typeface="Marianne"/>
                              <a:ea typeface="Arial" panose="020B0604020202020204" pitchFamily="34" charset="0"/>
                              <a:cs typeface="Arial" panose="020B0604020202020204" pitchFamily="34" charset="0"/>
                            </a:rPr>
                            <a:t>Le nombre total d’admissions est compatibilisé par ménage.</a:t>
                          </a:r>
                        </a:p>
                      </a:txBody>
                      <a:tcPr marL="58356" marR="58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62766220"/>
                      </a:ext>
                    </a:extLst>
                  </a:tr>
                </a:tbl>
              </a:graphicData>
            </a:graphic>
          </p:graphicFrame>
        </mc:Fallback>
      </mc:AlternateContent>
    </p:spTree>
    <p:extLst>
      <p:ext uri="{BB962C8B-B14F-4D97-AF65-F5344CB8AC3E}">
        <p14:creationId xmlns:p14="http://schemas.microsoft.com/office/powerpoint/2010/main" val="1066938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5130BD-83D4-D647-007E-B476510F6F9A}"/>
            </a:ext>
          </a:extLst>
        </p:cNvPr>
        <p:cNvGrpSpPr/>
        <p:nvPr/>
      </p:nvGrpSpPr>
      <p:grpSpPr>
        <a:xfrm>
          <a:off x="0" y="0"/>
          <a:ext cx="0" cy="0"/>
          <a:chOff x="0" y="0"/>
          <a:chExt cx="0" cy="0"/>
        </a:xfrm>
      </p:grpSpPr>
      <p:sp>
        <p:nvSpPr>
          <p:cNvPr id="2" name="Espace réservé du texte 11">
            <a:extLst>
              <a:ext uri="{FF2B5EF4-FFF2-40B4-BE49-F238E27FC236}">
                <a16:creationId xmlns:a16="http://schemas.microsoft.com/office/drawing/2014/main" id="{1C648D7D-E4B1-9BDA-48B9-D22F93C23460}"/>
              </a:ext>
            </a:extLst>
          </p:cNvPr>
          <p:cNvSpPr txBox="1">
            <a:spLocks/>
          </p:cNvSpPr>
          <p:nvPr/>
        </p:nvSpPr>
        <p:spPr>
          <a:xfrm>
            <a:off x="2574047" y="141088"/>
            <a:ext cx="3728429" cy="383953"/>
          </a:xfrm>
          <a:prstGeom prst="rect">
            <a:avLst/>
          </a:prstGeom>
        </p:spPr>
        <p:txBody>
          <a:bodyPr vert="horz" lIns="0" rIns="0"/>
          <a:lstStyle>
            <a:lvl1pPr marL="0" indent="0" algn="l" defTabSz="457200" rtl="0" eaLnBrk="1" latinLnBrk="0" hangingPunct="1">
              <a:spcBef>
                <a:spcPct val="20000"/>
              </a:spcBef>
              <a:buFont typeface="Arial"/>
              <a:buNone/>
              <a:defRPr sz="3200" kern="1200">
                <a:solidFill>
                  <a:srgbClr val="172154"/>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200" b="1" spc="103" dirty="0" err="1"/>
              <a:t>logementdinsertion.org</a:t>
            </a:r>
            <a:endParaRPr lang="fr-FR" sz="1200" b="1" spc="103" dirty="0"/>
          </a:p>
        </p:txBody>
      </p:sp>
      <p:sp>
        <p:nvSpPr>
          <p:cNvPr id="3" name="Espace réservé du texte 4">
            <a:extLst>
              <a:ext uri="{FF2B5EF4-FFF2-40B4-BE49-F238E27FC236}">
                <a16:creationId xmlns:a16="http://schemas.microsoft.com/office/drawing/2014/main" id="{3C1C538B-3758-4FDB-E30C-9AEF4F41DB83}"/>
              </a:ext>
            </a:extLst>
          </p:cNvPr>
          <p:cNvSpPr txBox="1">
            <a:spLocks/>
          </p:cNvSpPr>
          <p:nvPr/>
        </p:nvSpPr>
        <p:spPr>
          <a:xfrm>
            <a:off x="5631711" y="132519"/>
            <a:ext cx="3158593" cy="193070"/>
          </a:xfrm>
          <a:prstGeom prst="rect">
            <a:avLst/>
          </a:prstGeom>
        </p:spPr>
        <p:txBody>
          <a:bodyPr vert="horz"/>
          <a:lstStyle>
            <a:lvl1pPr marL="0" indent="0" algn="r" defTabSz="457200" rtl="0" eaLnBrk="1" latinLnBrk="0" hangingPunct="1">
              <a:spcBef>
                <a:spcPct val="20000"/>
              </a:spcBef>
              <a:buFont typeface="Arial"/>
              <a:buNone/>
              <a:defRPr sz="1100" kern="1200">
                <a:solidFill>
                  <a:srgbClr val="172154"/>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137" b="1" dirty="0"/>
              <a:t>Les indicateurs associés à  l’Aide à la Gestion Locative Sociale (AGLS)</a:t>
            </a:r>
          </a:p>
        </p:txBody>
      </p:sp>
      <p:sp>
        <p:nvSpPr>
          <p:cNvPr id="6" name="Titre 1">
            <a:extLst>
              <a:ext uri="{FF2B5EF4-FFF2-40B4-BE49-F238E27FC236}">
                <a16:creationId xmlns:a16="http://schemas.microsoft.com/office/drawing/2014/main" id="{2D306408-4472-87CD-66DC-9810697CEF84}"/>
              </a:ext>
            </a:extLst>
          </p:cNvPr>
          <p:cNvSpPr txBox="1">
            <a:spLocks/>
          </p:cNvSpPr>
          <p:nvPr/>
        </p:nvSpPr>
        <p:spPr>
          <a:xfrm>
            <a:off x="838200" y="808644"/>
            <a:ext cx="7952104" cy="9971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800" b="1" i="0" u="none" strike="noStrike" kern="1200" cap="none" spc="0" normalizeH="0" baseline="0" noProof="0" dirty="0">
                <a:ln>
                  <a:noFill/>
                </a:ln>
                <a:solidFill>
                  <a:sysClr val="windowText" lastClr="000000"/>
                </a:solidFill>
                <a:effectLst/>
                <a:uLnTx/>
                <a:uFillTx/>
                <a:latin typeface="Aptos Display" panose="02110004020202020204"/>
                <a:ea typeface="+mj-ea"/>
                <a:cs typeface="+mj-cs"/>
              </a:rPr>
              <a:t>Les autre</a:t>
            </a:r>
            <a:r>
              <a:rPr lang="fr-FR" sz="2800" b="1" dirty="0">
                <a:solidFill>
                  <a:sysClr val="windowText" lastClr="000000"/>
                </a:solidFill>
                <a:latin typeface="Aptos Display" panose="02110004020202020204"/>
              </a:rPr>
              <a:t>s indicateurs </a:t>
            </a:r>
            <a:r>
              <a:rPr kumimoji="0" lang="fr-FR" sz="2800" b="1" i="0" u="none" strike="noStrike" kern="1200" cap="none" spc="0" normalizeH="0" baseline="0" noProof="0" dirty="0">
                <a:ln>
                  <a:noFill/>
                </a:ln>
                <a:solidFill>
                  <a:sysClr val="windowText" lastClr="000000"/>
                </a:solidFill>
                <a:effectLst/>
                <a:uLnTx/>
                <a:uFillTx/>
                <a:latin typeface="Aptos Display" panose="02110004020202020204"/>
                <a:ea typeface="+mj-ea"/>
                <a:cs typeface="+mj-cs"/>
              </a:rPr>
              <a:t>:</a:t>
            </a:r>
          </a:p>
        </p:txBody>
      </p:sp>
      <p:sp>
        <p:nvSpPr>
          <p:cNvPr id="7" name="Espace réservé du contenu 2">
            <a:extLst>
              <a:ext uri="{FF2B5EF4-FFF2-40B4-BE49-F238E27FC236}">
                <a16:creationId xmlns:a16="http://schemas.microsoft.com/office/drawing/2014/main" id="{22B3F47F-A58F-6E94-FD89-FED78BA5D852}"/>
              </a:ext>
            </a:extLst>
          </p:cNvPr>
          <p:cNvSpPr txBox="1">
            <a:spLocks/>
          </p:cNvSpPr>
          <p:nvPr/>
        </p:nvSpPr>
        <p:spPr>
          <a:xfrm>
            <a:off x="838200" y="1805788"/>
            <a:ext cx="7952104" cy="36274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defRPr/>
            </a:pPr>
            <a:endParaRPr lang="fr-FR" sz="2400" dirty="0">
              <a:solidFill>
                <a:sysClr val="windowText" lastClr="000000"/>
              </a:solidFill>
              <a:latin typeface="Aptos" panose="02110004020202020204"/>
            </a:endParaRPr>
          </a:p>
        </p:txBody>
      </p:sp>
      <p:sp>
        <p:nvSpPr>
          <p:cNvPr id="8" name="ZoneTexte 7">
            <a:extLst>
              <a:ext uri="{FF2B5EF4-FFF2-40B4-BE49-F238E27FC236}">
                <a16:creationId xmlns:a16="http://schemas.microsoft.com/office/drawing/2014/main" id="{0BA75746-7AAA-4870-83FD-5BF70F3082B4}"/>
              </a:ext>
            </a:extLst>
          </p:cNvPr>
          <p:cNvSpPr txBox="1"/>
          <p:nvPr/>
        </p:nvSpPr>
        <p:spPr>
          <a:xfrm>
            <a:off x="598516" y="1677936"/>
            <a:ext cx="8354653" cy="2031325"/>
          </a:xfrm>
          <a:prstGeom prst="rect">
            <a:avLst/>
          </a:prstGeom>
          <a:noFill/>
        </p:spPr>
        <p:txBody>
          <a:bodyPr wrap="square">
            <a:spAutoFit/>
          </a:bodyPr>
          <a:lstStyle/>
          <a:p>
            <a:pPr marL="285750" indent="-285750">
              <a:buFont typeface="Arial" panose="020B0604020202020204" pitchFamily="34" charset="0"/>
              <a:buChar char="•"/>
            </a:pPr>
            <a:r>
              <a:rPr lang="fr-FR" dirty="0"/>
              <a:t>Taux d’admissions orientées par le SIAO</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endParaRPr lang="fr-FR" dirty="0"/>
          </a:p>
          <a:p>
            <a:r>
              <a:rPr lang="fr-FR" dirty="0">
                <a:solidFill>
                  <a:srgbClr val="FF0000"/>
                </a:solidFill>
              </a:rPr>
              <a:t>Attention! </a:t>
            </a:r>
            <a:r>
              <a:rPr lang="fr-FR" b="1" dirty="0">
                <a:solidFill>
                  <a:srgbClr val="FF0000"/>
                </a:solidFill>
              </a:rPr>
              <a:t>Les DDETS ne peuvent pas utiliser ce ratio pour minorer la dotation d’AGLS. </a:t>
            </a:r>
            <a:r>
              <a:rPr lang="fr-FR" dirty="0">
                <a:solidFill>
                  <a:srgbClr val="FF0000"/>
                </a:solidFill>
              </a:rPr>
              <a:t>Les engagements des gestionnaires ne portent que sur des pourcentages de « mise à disposition », tels que définis précédemment. (</a:t>
            </a:r>
            <a:r>
              <a:rPr lang="fr-FR" dirty="0" err="1">
                <a:solidFill>
                  <a:srgbClr val="FF0000"/>
                </a:solidFill>
              </a:rPr>
              <a:t>cf</a:t>
            </a:r>
            <a:r>
              <a:rPr lang="fr-FR" dirty="0">
                <a:solidFill>
                  <a:srgbClr val="FF0000"/>
                </a:solidFill>
              </a:rPr>
              <a:t> slides 8 à 11)</a:t>
            </a:r>
          </a:p>
        </p:txBody>
      </p:sp>
      <p:sp>
        <p:nvSpPr>
          <p:cNvPr id="11" name="Rectangle 2">
            <a:extLst>
              <a:ext uri="{FF2B5EF4-FFF2-40B4-BE49-F238E27FC236}">
                <a16:creationId xmlns:a16="http://schemas.microsoft.com/office/drawing/2014/main" id="{1E297351-20EF-6557-C87F-F50A5CC24CDC}"/>
              </a:ext>
            </a:extLst>
          </p:cNvPr>
          <p:cNvSpPr>
            <a:spLocks noChangeArrowheads="1"/>
          </p:cNvSpPr>
          <p:nvPr/>
        </p:nvSpPr>
        <p:spPr bwMode="auto">
          <a:xfrm>
            <a:off x="751058" y="3529051"/>
            <a:ext cx="21672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dirty="0">
                <a:ln>
                  <a:noFill/>
                </a:ln>
                <a:solidFill>
                  <a:schemeClr val="tx1"/>
                </a:solidFill>
                <a:effectLst/>
                <a:latin typeface="Marianne" charset="0"/>
                <a:ea typeface="Calibri" panose="020F0502020204030204" pitchFamily="34" charset="0"/>
                <a:cs typeface="Arial" panose="020B0604020202020204" pitchFamily="34" charset="0"/>
              </a:rPr>
              <a:t>.</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mc:AlternateContent xmlns:mc="http://schemas.openxmlformats.org/markup-compatibility/2006" xmlns:a14="http://schemas.microsoft.com/office/drawing/2010/main">
        <mc:Choice Requires="a14">
          <p:graphicFrame>
            <p:nvGraphicFramePr>
              <p:cNvPr id="5" name="Tableau 4">
                <a:extLst>
                  <a:ext uri="{FF2B5EF4-FFF2-40B4-BE49-F238E27FC236}">
                    <a16:creationId xmlns:a16="http://schemas.microsoft.com/office/drawing/2014/main" id="{A5F5399F-C66A-E91E-F1FD-D7869AF95002}"/>
                  </a:ext>
                </a:extLst>
              </p:cNvPr>
              <p:cNvGraphicFramePr>
                <a:graphicFrameLocks noGrp="1"/>
              </p:cNvGraphicFramePr>
              <p:nvPr>
                <p:extLst>
                  <p:ext uri="{D42A27DB-BD31-4B8C-83A1-F6EECF244321}">
                    <p14:modId xmlns:p14="http://schemas.microsoft.com/office/powerpoint/2010/main" val="2832102642"/>
                  </p:ext>
                </p:extLst>
              </p:nvPr>
            </p:nvGraphicFramePr>
            <p:xfrm>
              <a:off x="658784" y="2012873"/>
              <a:ext cx="7886700" cy="822960"/>
            </p:xfrm>
            <a:graphic>
              <a:graphicData uri="http://schemas.openxmlformats.org/drawingml/2006/table">
                <a:tbl>
                  <a:tblPr firstRow="1" firstCol="1" bandRow="1"/>
                  <a:tblGrid>
                    <a:gridCol w="2117768">
                      <a:extLst>
                        <a:ext uri="{9D8B030D-6E8A-4147-A177-3AD203B41FA5}">
                          <a16:colId xmlns:a16="http://schemas.microsoft.com/office/drawing/2014/main" val="2265638219"/>
                        </a:ext>
                      </a:extLst>
                    </a:gridCol>
                    <a:gridCol w="2884466">
                      <a:extLst>
                        <a:ext uri="{9D8B030D-6E8A-4147-A177-3AD203B41FA5}">
                          <a16:colId xmlns:a16="http://schemas.microsoft.com/office/drawing/2014/main" val="1293305697"/>
                        </a:ext>
                      </a:extLst>
                    </a:gridCol>
                    <a:gridCol w="2884466">
                      <a:extLst>
                        <a:ext uri="{9D8B030D-6E8A-4147-A177-3AD203B41FA5}">
                          <a16:colId xmlns:a16="http://schemas.microsoft.com/office/drawing/2014/main" val="78723109"/>
                        </a:ext>
                      </a:extLst>
                    </a:gridCol>
                  </a:tblGrid>
                  <a:tr h="0">
                    <a:tc>
                      <a:txBody>
                        <a:bodyPr/>
                        <a:lstStyle/>
                        <a:p>
                          <a:pPr algn="ctr">
                            <a:buNone/>
                          </a:pPr>
                          <a14:m>
                            <m:oMath xmlns:m="http://schemas.openxmlformats.org/officeDocument/2006/math">
                              <m:f>
                                <m:fPr>
                                  <m:ctrlPr>
                                    <a:rPr lang="fr-FR" sz="1050" i="1">
                                      <a:effectLst/>
                                      <a:latin typeface="Cambria Math" panose="02040503050406030204" pitchFamily="18" charset="0"/>
                                      <a:ea typeface="Arial" panose="020B0604020202020204" pitchFamily="34" charset="0"/>
                                      <a:cs typeface="Arial" panose="020B0604020202020204" pitchFamily="34" charset="0"/>
                                    </a:rPr>
                                  </m:ctrlPr>
                                </m:fPr>
                                <m:num>
                                  <m:r>
                                    <a:rPr lang="fr-FR" sz="1050" i="1">
                                      <a:effectLst/>
                                      <a:latin typeface="Cambria Math" panose="02040503050406030204" pitchFamily="18" charset="0"/>
                                      <a:ea typeface="Arial" panose="020B0604020202020204" pitchFamily="34" charset="0"/>
                                      <a:cs typeface="Arial" panose="020B0604020202020204" pitchFamily="34" charset="0"/>
                                    </a:rPr>
                                    <m:t>𝑁𝑜𝑚𝑏𝑟𝑒</m:t>
                                  </m:r>
                                  <m:r>
                                    <a:rPr lang="fr-FR" sz="1050" i="1">
                                      <a:effectLst/>
                                      <a:latin typeface="Cambria Math" panose="02040503050406030204" pitchFamily="18" charset="0"/>
                                      <a:ea typeface="Arial" panose="020B0604020202020204" pitchFamily="34" charset="0"/>
                                      <a:cs typeface="Arial" panose="020B0604020202020204" pitchFamily="34" charset="0"/>
                                    </a:rPr>
                                    <m:t> </m:t>
                                  </m:r>
                                  <m:sSup>
                                    <m:sSupPr>
                                      <m:ctrlPr>
                                        <a:rPr lang="fr-FR" sz="1050" i="1">
                                          <a:effectLst/>
                                          <a:latin typeface="Cambria Math" panose="02040503050406030204" pitchFamily="18" charset="0"/>
                                          <a:ea typeface="Arial" panose="020B0604020202020204" pitchFamily="34" charset="0"/>
                                          <a:cs typeface="Arial" panose="020B0604020202020204" pitchFamily="34" charset="0"/>
                                        </a:rPr>
                                      </m:ctrlPr>
                                    </m:sSupPr>
                                    <m:e>
                                      <m:r>
                                        <a:rPr lang="fr-FR" sz="1050" i="1">
                                          <a:effectLst/>
                                          <a:latin typeface="Cambria Math" panose="02040503050406030204" pitchFamily="18" charset="0"/>
                                          <a:ea typeface="Arial" panose="020B0604020202020204" pitchFamily="34" charset="0"/>
                                          <a:cs typeface="Arial" panose="020B0604020202020204" pitchFamily="34" charset="0"/>
                                        </a:rPr>
                                        <m:t>𝑑</m:t>
                                      </m:r>
                                    </m:e>
                                    <m:sup>
                                      <m:r>
                                        <a:rPr lang="fr-FR" sz="1050" i="1">
                                          <a:effectLst/>
                                          <a:latin typeface="Cambria Math" panose="02040503050406030204" pitchFamily="18" charset="0"/>
                                          <a:ea typeface="Arial" panose="020B0604020202020204" pitchFamily="34" charset="0"/>
                                          <a:cs typeface="Arial" panose="020B0604020202020204" pitchFamily="34" charset="0"/>
                                        </a:rPr>
                                        <m:t>′</m:t>
                                      </m:r>
                                    </m:sup>
                                  </m:sSup>
                                  <m:r>
                                    <a:rPr lang="fr-FR" sz="1050" i="1">
                                      <a:effectLst/>
                                      <a:latin typeface="Cambria Math" panose="02040503050406030204" pitchFamily="18" charset="0"/>
                                      <a:ea typeface="Arial" panose="020B0604020202020204" pitchFamily="34" charset="0"/>
                                      <a:cs typeface="Arial" panose="020B0604020202020204" pitchFamily="34" charset="0"/>
                                    </a:rPr>
                                    <m:t>𝑎𝑑𝑚𝑖𝑠𝑠𝑖𝑜𝑛𝑠</m:t>
                                  </m:r>
                                  <m:r>
                                    <a:rPr lang="fr-FR" sz="1050" i="1">
                                      <a:effectLst/>
                                      <a:latin typeface="Cambria Math" panose="02040503050406030204" pitchFamily="18" charset="0"/>
                                      <a:ea typeface="Arial" panose="020B0604020202020204" pitchFamily="34" charset="0"/>
                                      <a:cs typeface="Arial" panose="020B0604020202020204" pitchFamily="34" charset="0"/>
                                    </a:rPr>
                                    <m:t> </m:t>
                                  </m:r>
                                  <m:r>
                                    <a:rPr lang="fr-FR" sz="1050" i="1">
                                      <a:effectLst/>
                                      <a:latin typeface="Cambria Math" panose="02040503050406030204" pitchFamily="18" charset="0"/>
                                      <a:ea typeface="Arial" panose="020B0604020202020204" pitchFamily="34" charset="0"/>
                                      <a:cs typeface="Arial" panose="020B0604020202020204" pitchFamily="34" charset="0"/>
                                    </a:rPr>
                                    <m:t>𝑜𝑟𝑖𝑒𝑛𝑡</m:t>
                                  </m:r>
                                  <m:r>
                                    <a:rPr lang="fr-FR" sz="1050" i="1">
                                      <a:effectLst/>
                                      <a:latin typeface="Cambria Math" panose="02040503050406030204" pitchFamily="18" charset="0"/>
                                      <a:ea typeface="Arial" panose="020B0604020202020204" pitchFamily="34" charset="0"/>
                                      <a:cs typeface="Arial" panose="020B0604020202020204" pitchFamily="34" charset="0"/>
                                    </a:rPr>
                                    <m:t>é</m:t>
                                  </m:r>
                                  <m:r>
                                    <a:rPr lang="fr-FR" sz="1050" i="1">
                                      <a:effectLst/>
                                      <a:latin typeface="Cambria Math" panose="02040503050406030204" pitchFamily="18" charset="0"/>
                                      <a:ea typeface="Arial" panose="020B0604020202020204" pitchFamily="34" charset="0"/>
                                      <a:cs typeface="Arial" panose="020B0604020202020204" pitchFamily="34" charset="0"/>
                                    </a:rPr>
                                    <m:t>𝑒𝑠</m:t>
                                  </m:r>
                                  <m:r>
                                    <a:rPr lang="fr-FR" sz="1050" i="1">
                                      <a:effectLst/>
                                      <a:latin typeface="Cambria Math" panose="02040503050406030204" pitchFamily="18" charset="0"/>
                                      <a:ea typeface="Arial" panose="020B0604020202020204" pitchFamily="34" charset="0"/>
                                      <a:cs typeface="Arial" panose="020B0604020202020204" pitchFamily="34" charset="0"/>
                                    </a:rPr>
                                    <m:t> </m:t>
                                  </m:r>
                                  <m:r>
                                    <a:rPr lang="fr-FR" sz="1050" i="1">
                                      <a:effectLst/>
                                      <a:latin typeface="Cambria Math" panose="02040503050406030204" pitchFamily="18" charset="0"/>
                                      <a:ea typeface="Arial" panose="020B0604020202020204" pitchFamily="34" charset="0"/>
                                      <a:cs typeface="Arial" panose="020B0604020202020204" pitchFamily="34" charset="0"/>
                                    </a:rPr>
                                    <m:t>𝑝𝑎𝑟</m:t>
                                  </m:r>
                                  <m:r>
                                    <a:rPr lang="fr-FR" sz="1050" i="1">
                                      <a:effectLst/>
                                      <a:latin typeface="Cambria Math" panose="02040503050406030204" pitchFamily="18" charset="0"/>
                                      <a:ea typeface="Arial" panose="020B0604020202020204" pitchFamily="34" charset="0"/>
                                      <a:cs typeface="Arial" panose="020B0604020202020204" pitchFamily="34" charset="0"/>
                                    </a:rPr>
                                    <m:t> </m:t>
                                  </m:r>
                                  <m:r>
                                    <a:rPr lang="fr-FR" sz="1050" i="1">
                                      <a:effectLst/>
                                      <a:latin typeface="Cambria Math" panose="02040503050406030204" pitchFamily="18" charset="0"/>
                                      <a:ea typeface="Arial" panose="020B0604020202020204" pitchFamily="34" charset="0"/>
                                      <a:cs typeface="Arial" panose="020B0604020202020204" pitchFamily="34" charset="0"/>
                                    </a:rPr>
                                    <m:t>𝑙𝑒</m:t>
                                  </m:r>
                                  <m:r>
                                    <a:rPr lang="fr-FR" sz="1050" i="1">
                                      <a:effectLst/>
                                      <a:latin typeface="Cambria Math" panose="02040503050406030204" pitchFamily="18" charset="0"/>
                                      <a:ea typeface="Arial" panose="020B0604020202020204" pitchFamily="34" charset="0"/>
                                      <a:cs typeface="Arial" panose="020B0604020202020204" pitchFamily="34" charset="0"/>
                                    </a:rPr>
                                    <m:t> </m:t>
                                  </m:r>
                                  <m:r>
                                    <a:rPr lang="fr-FR" sz="1050" i="1">
                                      <a:effectLst/>
                                      <a:latin typeface="Cambria Math" panose="02040503050406030204" pitchFamily="18" charset="0"/>
                                      <a:ea typeface="Arial" panose="020B0604020202020204" pitchFamily="34" charset="0"/>
                                      <a:cs typeface="Arial" panose="020B0604020202020204" pitchFamily="34" charset="0"/>
                                    </a:rPr>
                                    <m:t>𝑆𝐼𝐴𝑂</m:t>
                                  </m:r>
                                </m:num>
                                <m:den>
                                  <m:r>
                                    <a:rPr lang="fr-FR" sz="1050" i="1">
                                      <a:effectLst/>
                                      <a:latin typeface="Cambria Math" panose="02040503050406030204" pitchFamily="18" charset="0"/>
                                      <a:ea typeface="Arial" panose="020B0604020202020204" pitchFamily="34" charset="0"/>
                                      <a:cs typeface="Arial" panose="020B0604020202020204" pitchFamily="34" charset="0"/>
                                    </a:rPr>
                                    <m:t>𝑁𝑜𝑚𝑏𝑟𝑒</m:t>
                                  </m:r>
                                  <m:r>
                                    <a:rPr lang="fr-FR" sz="1050" i="1">
                                      <a:effectLst/>
                                      <a:latin typeface="Cambria Math" panose="02040503050406030204" pitchFamily="18" charset="0"/>
                                      <a:ea typeface="Arial" panose="020B0604020202020204" pitchFamily="34" charset="0"/>
                                      <a:cs typeface="Arial" panose="020B0604020202020204" pitchFamily="34" charset="0"/>
                                    </a:rPr>
                                    <m:t> </m:t>
                                  </m:r>
                                  <m:r>
                                    <a:rPr lang="fr-FR" sz="1050" i="1">
                                      <a:effectLst/>
                                      <a:latin typeface="Cambria Math" panose="02040503050406030204" pitchFamily="18" charset="0"/>
                                      <a:ea typeface="Arial" panose="020B0604020202020204" pitchFamily="34" charset="0"/>
                                      <a:cs typeface="Arial" panose="020B0604020202020204" pitchFamily="34" charset="0"/>
                                    </a:rPr>
                                    <m:t>𝑡𝑜𝑡𝑎𝑙</m:t>
                                  </m:r>
                                  <m:r>
                                    <a:rPr lang="fr-FR" sz="1050" i="1">
                                      <a:effectLst/>
                                      <a:latin typeface="Cambria Math" panose="02040503050406030204" pitchFamily="18" charset="0"/>
                                      <a:ea typeface="Arial" panose="020B0604020202020204" pitchFamily="34" charset="0"/>
                                      <a:cs typeface="Arial" panose="020B0604020202020204" pitchFamily="34" charset="0"/>
                                    </a:rPr>
                                    <m:t> </m:t>
                                  </m:r>
                                  <m:r>
                                    <a:rPr lang="fr-FR" sz="1050" i="1">
                                      <a:effectLst/>
                                      <a:latin typeface="Cambria Math" panose="02040503050406030204" pitchFamily="18" charset="0"/>
                                      <a:ea typeface="Arial" panose="020B0604020202020204" pitchFamily="34" charset="0"/>
                                      <a:cs typeface="Arial" panose="020B0604020202020204" pitchFamily="34" charset="0"/>
                                    </a:rPr>
                                    <m:t>𝑑</m:t>
                                  </m:r>
                                  <m:r>
                                    <a:rPr lang="fr-FR" sz="1050" i="1">
                                      <a:effectLst/>
                                      <a:latin typeface="Cambria Math" panose="02040503050406030204" pitchFamily="18" charset="0"/>
                                      <a:ea typeface="Arial" panose="020B0604020202020204" pitchFamily="34" charset="0"/>
                                      <a:cs typeface="Arial" panose="020B0604020202020204" pitchFamily="34" charset="0"/>
                                    </a:rPr>
                                    <m:t>′</m:t>
                                  </m:r>
                                  <m:r>
                                    <a:rPr lang="fr-FR" sz="1050" i="1">
                                      <a:effectLst/>
                                      <a:latin typeface="Cambria Math" panose="02040503050406030204" pitchFamily="18" charset="0"/>
                                      <a:ea typeface="Arial" panose="020B0604020202020204" pitchFamily="34" charset="0"/>
                                      <a:cs typeface="Arial" panose="020B0604020202020204" pitchFamily="34" charset="0"/>
                                    </a:rPr>
                                    <m:t>𝑎𝑑𝑚𝑖𝑠𝑠𝑖𝑜𝑛𝑠</m:t>
                                  </m:r>
                                </m:den>
                              </m:f>
                            </m:oMath>
                          </a14:m>
                          <a:r>
                            <a:rPr lang="fr-FR" sz="700" dirty="0">
                              <a:effectLst/>
                              <a:latin typeface="Marianne"/>
                              <a:ea typeface="Calibri" panose="020F0502020204030204" pitchFamily="34" charset="0"/>
                              <a:cs typeface="Arial" panose="020B0604020202020204" pitchFamily="34" charset="0"/>
                            </a:rPr>
                            <a:t>  </a:t>
                          </a:r>
                          <a:endParaRPr lang="fr-FR" sz="900" dirty="0">
                            <a:effectLst/>
                            <a:latin typeface="Marianne"/>
                            <a:ea typeface="Arial" panose="020B0604020202020204" pitchFamily="34" charset="0"/>
                            <a:cs typeface="Arial" panose="020B0604020202020204" pitchFamily="34" charset="0"/>
                          </a:endParaRPr>
                        </a:p>
                      </a:txBody>
                      <a:tcPr marL="58356" marR="58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fr-FR" sz="900" dirty="0">
                              <a:effectLst/>
                              <a:latin typeface="Marianne"/>
                              <a:ea typeface="Arial" panose="020B0604020202020204" pitchFamily="34" charset="0"/>
                              <a:cs typeface="Arial" panose="020B0604020202020204" pitchFamily="34" charset="0"/>
                            </a:rPr>
                            <a:t> Nombre d'admissions orientées par le SIAO</a:t>
                          </a:r>
                        </a:p>
                        <a:p>
                          <a:pPr algn="ctr">
                            <a:buNone/>
                          </a:pPr>
                          <a:endParaRPr lang="fr-FR" sz="900" dirty="0">
                            <a:effectLst/>
                            <a:latin typeface="Marianne"/>
                            <a:ea typeface="Arial" panose="020B0604020202020204" pitchFamily="34" charset="0"/>
                            <a:cs typeface="Arial" panose="020B0604020202020204" pitchFamily="34" charset="0"/>
                          </a:endParaRPr>
                        </a:p>
                      </a:txBody>
                      <a:tcPr marL="58356" marR="58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fr-FR" sz="900" dirty="0">
                              <a:effectLst/>
                              <a:latin typeface="Marianne"/>
                              <a:ea typeface="Arial" panose="020B0604020202020204" pitchFamily="34" charset="0"/>
                              <a:cs typeface="Arial" panose="020B0604020202020204" pitchFamily="34" charset="0"/>
                            </a:rPr>
                            <a:t> Le nombre d’admissions orientées par le SIAO est comptabilisé par ménage. Il s’agit de considérer les ménages qui ont été orientés par le SIAO, acceptés par le gestionnaire et qui ont eux-mêmes acceptés d’intégrer la résidence sociale.</a:t>
                          </a:r>
                        </a:p>
                        <a:p>
                          <a:pPr algn="ctr">
                            <a:buNone/>
                          </a:pPr>
                          <a:endParaRPr lang="fr-FR" sz="900" dirty="0">
                            <a:effectLst/>
                            <a:latin typeface="Marianne"/>
                            <a:ea typeface="Arial" panose="020B0604020202020204" pitchFamily="34" charset="0"/>
                            <a:cs typeface="Arial" panose="020B0604020202020204" pitchFamily="34" charset="0"/>
                          </a:endParaRPr>
                        </a:p>
                      </a:txBody>
                      <a:tcPr marL="58356" marR="58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21506149"/>
                      </a:ext>
                    </a:extLst>
                  </a:tr>
                </a:tbl>
              </a:graphicData>
            </a:graphic>
          </p:graphicFrame>
        </mc:Choice>
        <mc:Fallback xmlns="">
          <p:graphicFrame>
            <p:nvGraphicFramePr>
              <p:cNvPr id="5" name="Tableau 4">
                <a:extLst>
                  <a:ext uri="{FF2B5EF4-FFF2-40B4-BE49-F238E27FC236}">
                    <a16:creationId xmlns:a16="http://schemas.microsoft.com/office/drawing/2014/main" id="{A5F5399F-C66A-E91E-F1FD-D7869AF95002}"/>
                  </a:ext>
                </a:extLst>
              </p:cNvPr>
              <p:cNvGraphicFramePr>
                <a:graphicFrameLocks noGrp="1"/>
              </p:cNvGraphicFramePr>
              <p:nvPr>
                <p:extLst>
                  <p:ext uri="{D42A27DB-BD31-4B8C-83A1-F6EECF244321}">
                    <p14:modId xmlns:p14="http://schemas.microsoft.com/office/powerpoint/2010/main" val="2832102642"/>
                  </p:ext>
                </p:extLst>
              </p:nvPr>
            </p:nvGraphicFramePr>
            <p:xfrm>
              <a:off x="658784" y="2012873"/>
              <a:ext cx="7886700" cy="822960"/>
            </p:xfrm>
            <a:graphic>
              <a:graphicData uri="http://schemas.openxmlformats.org/drawingml/2006/table">
                <a:tbl>
                  <a:tblPr firstRow="1" firstCol="1" bandRow="1"/>
                  <a:tblGrid>
                    <a:gridCol w="2117768">
                      <a:extLst>
                        <a:ext uri="{9D8B030D-6E8A-4147-A177-3AD203B41FA5}">
                          <a16:colId xmlns:a16="http://schemas.microsoft.com/office/drawing/2014/main" val="2265638219"/>
                        </a:ext>
                      </a:extLst>
                    </a:gridCol>
                    <a:gridCol w="2884466">
                      <a:extLst>
                        <a:ext uri="{9D8B030D-6E8A-4147-A177-3AD203B41FA5}">
                          <a16:colId xmlns:a16="http://schemas.microsoft.com/office/drawing/2014/main" val="1293305697"/>
                        </a:ext>
                      </a:extLst>
                    </a:gridCol>
                    <a:gridCol w="2884466">
                      <a:extLst>
                        <a:ext uri="{9D8B030D-6E8A-4147-A177-3AD203B41FA5}">
                          <a16:colId xmlns:a16="http://schemas.microsoft.com/office/drawing/2014/main" val="78723109"/>
                        </a:ext>
                      </a:extLst>
                    </a:gridCol>
                  </a:tblGrid>
                  <a:tr h="822960">
                    <a:tc>
                      <a:txBody>
                        <a:bodyPr/>
                        <a:lstStyle/>
                        <a:p>
                          <a:endParaRPr lang="fr-FR"/>
                        </a:p>
                      </a:txBody>
                      <a:tcPr marL="58356" marR="58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288" t="-4412" r="-273487" b="-1471"/>
                          </a:stretch>
                        </a:blipFill>
                      </a:tcPr>
                    </a:tc>
                    <a:tc>
                      <a:txBody>
                        <a:bodyPr/>
                        <a:lstStyle/>
                        <a:p>
                          <a:pPr algn="ctr">
                            <a:buNone/>
                          </a:pPr>
                          <a:r>
                            <a:rPr lang="fr-FR" sz="900" dirty="0">
                              <a:effectLst/>
                              <a:latin typeface="Marianne"/>
                              <a:ea typeface="Arial" panose="020B0604020202020204" pitchFamily="34" charset="0"/>
                              <a:cs typeface="Arial" panose="020B0604020202020204" pitchFamily="34" charset="0"/>
                            </a:rPr>
                            <a:t> Nombre d'admissions orientées par le SIAO</a:t>
                          </a:r>
                        </a:p>
                        <a:p>
                          <a:pPr algn="ctr">
                            <a:buNone/>
                          </a:pPr>
                          <a:endParaRPr lang="fr-FR" sz="900" dirty="0">
                            <a:effectLst/>
                            <a:latin typeface="Marianne"/>
                            <a:ea typeface="Arial" panose="020B0604020202020204" pitchFamily="34" charset="0"/>
                            <a:cs typeface="Arial" panose="020B0604020202020204" pitchFamily="34" charset="0"/>
                          </a:endParaRPr>
                        </a:p>
                      </a:txBody>
                      <a:tcPr marL="58356" marR="58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fr-FR" sz="900" dirty="0">
                              <a:effectLst/>
                              <a:latin typeface="Marianne"/>
                              <a:ea typeface="Arial" panose="020B0604020202020204" pitchFamily="34" charset="0"/>
                              <a:cs typeface="Arial" panose="020B0604020202020204" pitchFamily="34" charset="0"/>
                            </a:rPr>
                            <a:t> Le nombre d’admissions orientées par le SIAO est comptabilisé par ménage. Il s’agit de considérer les ménages qui ont été orientés par le SIAO, acceptés par le gestionnaire et qui ont eux-mêmes acceptés d’intégrer la résidence sociale.</a:t>
                          </a:r>
                        </a:p>
                        <a:p>
                          <a:pPr algn="ctr">
                            <a:buNone/>
                          </a:pPr>
                          <a:endParaRPr lang="fr-FR" sz="900" dirty="0">
                            <a:effectLst/>
                            <a:latin typeface="Marianne"/>
                            <a:ea typeface="Arial" panose="020B0604020202020204" pitchFamily="34" charset="0"/>
                            <a:cs typeface="Arial" panose="020B0604020202020204" pitchFamily="34" charset="0"/>
                          </a:endParaRPr>
                        </a:p>
                      </a:txBody>
                      <a:tcPr marL="58356" marR="58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21506149"/>
                      </a:ext>
                    </a:extLst>
                  </a:tr>
                </a:tbl>
              </a:graphicData>
            </a:graphic>
          </p:graphicFrame>
        </mc:Fallback>
      </mc:AlternateContent>
      <p:sp>
        <p:nvSpPr>
          <p:cNvPr id="4" name="ZoneTexte 3">
            <a:extLst>
              <a:ext uri="{FF2B5EF4-FFF2-40B4-BE49-F238E27FC236}">
                <a16:creationId xmlns:a16="http://schemas.microsoft.com/office/drawing/2014/main" id="{62CAB9C8-AFB3-9B80-8338-609EDE6DCD34}"/>
              </a:ext>
            </a:extLst>
          </p:cNvPr>
          <p:cNvSpPr txBox="1"/>
          <p:nvPr/>
        </p:nvSpPr>
        <p:spPr>
          <a:xfrm>
            <a:off x="652118" y="3775272"/>
            <a:ext cx="8247448" cy="1477328"/>
          </a:xfrm>
          <a:prstGeom prst="rect">
            <a:avLst/>
          </a:prstGeom>
          <a:noFill/>
        </p:spPr>
        <p:txBody>
          <a:bodyPr wrap="square">
            <a:spAutoFit/>
          </a:bodyPr>
          <a:lstStyle/>
          <a:p>
            <a:pPr marL="285750" indent="-285750">
              <a:buFont typeface="Arial" panose="020B0604020202020204" pitchFamily="34" charset="0"/>
              <a:buChar char="•"/>
            </a:pPr>
            <a:r>
              <a:rPr lang="fr-FR" dirty="0"/>
              <a:t>Nombre d’ETPT exerçant à titre principal la mission de gestion locative sociale</a:t>
            </a:r>
          </a:p>
          <a:p>
            <a:pPr marL="285750" indent="-285750">
              <a:buFont typeface="Arial" panose="020B0604020202020204" pitchFamily="34" charset="0"/>
              <a:buChar char="•"/>
            </a:pPr>
            <a:endParaRPr lang="fr-FR" sz="500" dirty="0"/>
          </a:p>
          <a:p>
            <a:r>
              <a:rPr lang="fr-FR" sz="1600" dirty="0"/>
              <a:t>Il s’agit de prendre en compte les personnes exerçant à titre principal la mission de gestion locative sociale, i.e. cette mission est citée de façon explicite dans la fiche de poste de la personne. Il ne faut donc pas prendre en compte par exemple les agents d’entretien, ou les agents de sécurité.</a:t>
            </a:r>
          </a:p>
        </p:txBody>
      </p:sp>
    </p:spTree>
    <p:extLst>
      <p:ext uri="{BB962C8B-B14F-4D97-AF65-F5344CB8AC3E}">
        <p14:creationId xmlns:p14="http://schemas.microsoft.com/office/powerpoint/2010/main" val="42293176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64D72-2123-05A8-57E3-E530A30E9D4B}"/>
            </a:ext>
          </a:extLst>
        </p:cNvPr>
        <p:cNvGrpSpPr/>
        <p:nvPr/>
      </p:nvGrpSpPr>
      <p:grpSpPr>
        <a:xfrm>
          <a:off x="0" y="0"/>
          <a:ext cx="0" cy="0"/>
          <a:chOff x="0" y="0"/>
          <a:chExt cx="0" cy="0"/>
        </a:xfrm>
      </p:grpSpPr>
      <p:sp>
        <p:nvSpPr>
          <p:cNvPr id="2" name="Espace réservé du texte 11">
            <a:extLst>
              <a:ext uri="{FF2B5EF4-FFF2-40B4-BE49-F238E27FC236}">
                <a16:creationId xmlns:a16="http://schemas.microsoft.com/office/drawing/2014/main" id="{11AA55D8-C64A-E362-5D33-98E8F160E51E}"/>
              </a:ext>
            </a:extLst>
          </p:cNvPr>
          <p:cNvSpPr txBox="1">
            <a:spLocks/>
          </p:cNvSpPr>
          <p:nvPr/>
        </p:nvSpPr>
        <p:spPr>
          <a:xfrm>
            <a:off x="2574047" y="141088"/>
            <a:ext cx="3728429" cy="383953"/>
          </a:xfrm>
          <a:prstGeom prst="rect">
            <a:avLst/>
          </a:prstGeom>
        </p:spPr>
        <p:txBody>
          <a:bodyPr vert="horz" lIns="0" rIns="0"/>
          <a:lstStyle>
            <a:lvl1pPr marL="0" indent="0" algn="l" defTabSz="457200" rtl="0" eaLnBrk="1" latinLnBrk="0" hangingPunct="1">
              <a:spcBef>
                <a:spcPct val="20000"/>
              </a:spcBef>
              <a:buFont typeface="Arial"/>
              <a:buNone/>
              <a:defRPr sz="3200" kern="1200">
                <a:solidFill>
                  <a:srgbClr val="172154"/>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200" b="1" spc="103" dirty="0" err="1"/>
              <a:t>logementdinsertion.org</a:t>
            </a:r>
            <a:endParaRPr lang="fr-FR" sz="1200" b="1" spc="103" dirty="0"/>
          </a:p>
        </p:txBody>
      </p:sp>
      <p:sp>
        <p:nvSpPr>
          <p:cNvPr id="3" name="Espace réservé du texte 4">
            <a:extLst>
              <a:ext uri="{FF2B5EF4-FFF2-40B4-BE49-F238E27FC236}">
                <a16:creationId xmlns:a16="http://schemas.microsoft.com/office/drawing/2014/main" id="{D98554EF-26F7-204E-B72D-44F5CEE325CD}"/>
              </a:ext>
            </a:extLst>
          </p:cNvPr>
          <p:cNvSpPr txBox="1">
            <a:spLocks/>
          </p:cNvSpPr>
          <p:nvPr/>
        </p:nvSpPr>
        <p:spPr>
          <a:xfrm>
            <a:off x="5631711" y="132519"/>
            <a:ext cx="3158593" cy="193070"/>
          </a:xfrm>
          <a:prstGeom prst="rect">
            <a:avLst/>
          </a:prstGeom>
        </p:spPr>
        <p:txBody>
          <a:bodyPr vert="horz"/>
          <a:lstStyle>
            <a:lvl1pPr marL="0" indent="0" algn="r" defTabSz="457200" rtl="0" eaLnBrk="1" latinLnBrk="0" hangingPunct="1">
              <a:spcBef>
                <a:spcPct val="20000"/>
              </a:spcBef>
              <a:buFont typeface="Arial"/>
              <a:buNone/>
              <a:defRPr sz="1100" kern="1200">
                <a:solidFill>
                  <a:srgbClr val="172154"/>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137" b="1" dirty="0"/>
              <a:t>Les indicateurs associés à  l’Aide à la Gestion Locative Sociale (AGLS)</a:t>
            </a:r>
          </a:p>
        </p:txBody>
      </p:sp>
      <p:sp>
        <p:nvSpPr>
          <p:cNvPr id="6" name="Titre 1">
            <a:extLst>
              <a:ext uri="{FF2B5EF4-FFF2-40B4-BE49-F238E27FC236}">
                <a16:creationId xmlns:a16="http://schemas.microsoft.com/office/drawing/2014/main" id="{0703277C-9811-3DCF-C499-0AD02261CE6E}"/>
              </a:ext>
            </a:extLst>
          </p:cNvPr>
          <p:cNvSpPr txBox="1">
            <a:spLocks/>
          </p:cNvSpPr>
          <p:nvPr/>
        </p:nvSpPr>
        <p:spPr>
          <a:xfrm>
            <a:off x="838200" y="808644"/>
            <a:ext cx="7952104" cy="9971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800" b="1" i="0" u="none" strike="noStrike" kern="1200" cap="none" spc="0" normalizeH="0" baseline="0" noProof="0" dirty="0">
                <a:ln>
                  <a:noFill/>
                </a:ln>
                <a:solidFill>
                  <a:sysClr val="windowText" lastClr="000000"/>
                </a:solidFill>
                <a:effectLst/>
                <a:uLnTx/>
                <a:uFillTx/>
                <a:latin typeface="Aptos Display" panose="02110004020202020204"/>
                <a:ea typeface="+mj-ea"/>
                <a:cs typeface="+mj-cs"/>
              </a:rPr>
              <a:t>Les conventions AGLS à partir de 2026 :</a:t>
            </a:r>
          </a:p>
        </p:txBody>
      </p:sp>
      <p:sp>
        <p:nvSpPr>
          <p:cNvPr id="7" name="Espace réservé du contenu 2">
            <a:extLst>
              <a:ext uri="{FF2B5EF4-FFF2-40B4-BE49-F238E27FC236}">
                <a16:creationId xmlns:a16="http://schemas.microsoft.com/office/drawing/2014/main" id="{B98BF997-3DCE-3E5E-2F2E-7803BAEA9C4C}"/>
              </a:ext>
            </a:extLst>
          </p:cNvPr>
          <p:cNvSpPr txBox="1">
            <a:spLocks/>
          </p:cNvSpPr>
          <p:nvPr/>
        </p:nvSpPr>
        <p:spPr>
          <a:xfrm>
            <a:off x="838200" y="1805788"/>
            <a:ext cx="7952104" cy="36274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defRPr/>
            </a:pPr>
            <a:endParaRPr lang="fr-FR" sz="2400" dirty="0">
              <a:solidFill>
                <a:sysClr val="windowText" lastClr="000000"/>
              </a:solidFill>
              <a:latin typeface="Aptos" panose="02110004020202020204"/>
            </a:endParaRPr>
          </a:p>
        </p:txBody>
      </p:sp>
      <p:sp>
        <p:nvSpPr>
          <p:cNvPr id="8" name="ZoneTexte 7">
            <a:extLst>
              <a:ext uri="{FF2B5EF4-FFF2-40B4-BE49-F238E27FC236}">
                <a16:creationId xmlns:a16="http://schemas.microsoft.com/office/drawing/2014/main" id="{9CE1CD47-C754-CA26-1FEE-042151B22197}"/>
              </a:ext>
            </a:extLst>
          </p:cNvPr>
          <p:cNvSpPr txBox="1"/>
          <p:nvPr/>
        </p:nvSpPr>
        <p:spPr>
          <a:xfrm>
            <a:off x="598516" y="1677936"/>
            <a:ext cx="8354653" cy="3970318"/>
          </a:xfrm>
          <a:prstGeom prst="rect">
            <a:avLst/>
          </a:prstGeom>
          <a:noFill/>
        </p:spPr>
        <p:txBody>
          <a:bodyPr wrap="square">
            <a:spAutoFit/>
          </a:bodyPr>
          <a:lstStyle/>
          <a:p>
            <a:pPr marL="285750" indent="-285750">
              <a:buFont typeface="Arial" panose="020B0604020202020204" pitchFamily="34" charset="0"/>
              <a:buChar char="•"/>
            </a:pPr>
            <a:r>
              <a:rPr lang="fr-FR" dirty="0"/>
              <a:t>Le modèle de convention AGLS définitif a été adressé aux DDETS pour utilisation à partir de 2026</a:t>
            </a:r>
          </a:p>
          <a:p>
            <a:pPr marL="285750" indent="-285750">
              <a:buFont typeface="Arial" panose="020B0604020202020204" pitchFamily="34" charset="0"/>
              <a:buChar char="•"/>
            </a:pPr>
            <a:r>
              <a:rPr lang="fr-FR" dirty="0"/>
              <a:t>L’objectif est la signature de conventions triennales dès cette année.</a:t>
            </a:r>
          </a:p>
          <a:p>
            <a:pPr marL="285750" indent="-285750">
              <a:buFont typeface="Arial" panose="020B0604020202020204" pitchFamily="34" charset="0"/>
              <a:buChar char="•"/>
            </a:pPr>
            <a:r>
              <a:rPr lang="fr-FR" dirty="0"/>
              <a:t>La convention type reprend une liste d’indicateurs un peu plus large, mais qui a vocation à rester les seuls éléments de bilan demandés par les services déconcentrés de l’Etat comme en 2025.</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Nous vous engageons, dans votre demande de subvention, à limiter le périmètre de l’action financée aux seules actions relevant de la gestion locative sociale, et de ne pas intégrer dans le budget ce qui relève de la gestion immobilière de la résidence afin que le résultat de cette dernière ne vienne pas interférer avec le versement de la subvention.</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endParaRPr lang="fr-FR" dirty="0"/>
          </a:p>
        </p:txBody>
      </p:sp>
      <p:sp>
        <p:nvSpPr>
          <p:cNvPr id="11" name="Rectangle 2">
            <a:extLst>
              <a:ext uri="{FF2B5EF4-FFF2-40B4-BE49-F238E27FC236}">
                <a16:creationId xmlns:a16="http://schemas.microsoft.com/office/drawing/2014/main" id="{A67473F3-2959-648C-516D-1DEA34CE0E81}"/>
              </a:ext>
            </a:extLst>
          </p:cNvPr>
          <p:cNvSpPr>
            <a:spLocks noChangeArrowheads="1"/>
          </p:cNvSpPr>
          <p:nvPr/>
        </p:nvSpPr>
        <p:spPr bwMode="auto">
          <a:xfrm>
            <a:off x="751058" y="3529051"/>
            <a:ext cx="21672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dirty="0">
                <a:ln>
                  <a:noFill/>
                </a:ln>
                <a:solidFill>
                  <a:schemeClr val="tx1"/>
                </a:solidFill>
                <a:effectLst/>
                <a:latin typeface="Marianne" charset="0"/>
                <a:ea typeface="Calibri" panose="020F0502020204030204" pitchFamily="34" charset="0"/>
                <a:cs typeface="Arial" panose="020B0604020202020204" pitchFamily="34" charset="0"/>
              </a:rPr>
              <a:t>.</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797137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E9849B-92EB-D409-E8A9-5DB22349CC5F}"/>
            </a:ext>
          </a:extLst>
        </p:cNvPr>
        <p:cNvGrpSpPr/>
        <p:nvPr/>
      </p:nvGrpSpPr>
      <p:grpSpPr>
        <a:xfrm>
          <a:off x="0" y="0"/>
          <a:ext cx="0" cy="0"/>
          <a:chOff x="0" y="0"/>
          <a:chExt cx="0" cy="0"/>
        </a:xfrm>
      </p:grpSpPr>
      <p:sp>
        <p:nvSpPr>
          <p:cNvPr id="2" name="Espace réservé du texte 11">
            <a:extLst>
              <a:ext uri="{FF2B5EF4-FFF2-40B4-BE49-F238E27FC236}">
                <a16:creationId xmlns:a16="http://schemas.microsoft.com/office/drawing/2014/main" id="{44140DE3-232F-450C-B3C0-2B78B0A67401}"/>
              </a:ext>
            </a:extLst>
          </p:cNvPr>
          <p:cNvSpPr txBox="1">
            <a:spLocks/>
          </p:cNvSpPr>
          <p:nvPr/>
        </p:nvSpPr>
        <p:spPr>
          <a:xfrm>
            <a:off x="2574047" y="141088"/>
            <a:ext cx="3728429" cy="383953"/>
          </a:xfrm>
          <a:prstGeom prst="rect">
            <a:avLst/>
          </a:prstGeom>
        </p:spPr>
        <p:txBody>
          <a:bodyPr vert="horz" lIns="0" rIns="0"/>
          <a:lstStyle>
            <a:lvl1pPr marL="0" indent="0" algn="l" defTabSz="457200" rtl="0" eaLnBrk="1" latinLnBrk="0" hangingPunct="1">
              <a:spcBef>
                <a:spcPct val="20000"/>
              </a:spcBef>
              <a:buFont typeface="Arial"/>
              <a:buNone/>
              <a:defRPr sz="3200" kern="1200">
                <a:solidFill>
                  <a:srgbClr val="172154"/>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200" b="1" spc="103" dirty="0" err="1"/>
              <a:t>logementdinsertion.org</a:t>
            </a:r>
            <a:endParaRPr lang="fr-FR" sz="1200" b="1" spc="103" dirty="0"/>
          </a:p>
        </p:txBody>
      </p:sp>
      <p:sp>
        <p:nvSpPr>
          <p:cNvPr id="3" name="Espace réservé du texte 4">
            <a:extLst>
              <a:ext uri="{FF2B5EF4-FFF2-40B4-BE49-F238E27FC236}">
                <a16:creationId xmlns:a16="http://schemas.microsoft.com/office/drawing/2014/main" id="{DA0B5C5A-08C3-4FF0-93F5-613A892FE6A6}"/>
              </a:ext>
            </a:extLst>
          </p:cNvPr>
          <p:cNvSpPr txBox="1">
            <a:spLocks/>
          </p:cNvSpPr>
          <p:nvPr/>
        </p:nvSpPr>
        <p:spPr>
          <a:xfrm>
            <a:off x="5631711" y="132519"/>
            <a:ext cx="3158593" cy="193070"/>
          </a:xfrm>
          <a:prstGeom prst="rect">
            <a:avLst/>
          </a:prstGeom>
        </p:spPr>
        <p:txBody>
          <a:bodyPr vert="horz"/>
          <a:lstStyle>
            <a:lvl1pPr marL="0" indent="0" algn="r" defTabSz="457200" rtl="0" eaLnBrk="1" latinLnBrk="0" hangingPunct="1">
              <a:spcBef>
                <a:spcPct val="20000"/>
              </a:spcBef>
              <a:buFont typeface="Arial"/>
              <a:buNone/>
              <a:defRPr sz="1100" kern="1200">
                <a:solidFill>
                  <a:srgbClr val="172154"/>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137" b="1" dirty="0"/>
              <a:t>Les indicateurs associés à  l’Aide à la Gestion Locative Sociale (AGLS)</a:t>
            </a:r>
          </a:p>
        </p:txBody>
      </p:sp>
      <p:sp>
        <p:nvSpPr>
          <p:cNvPr id="7" name="Espace réservé du contenu 2">
            <a:extLst>
              <a:ext uri="{FF2B5EF4-FFF2-40B4-BE49-F238E27FC236}">
                <a16:creationId xmlns:a16="http://schemas.microsoft.com/office/drawing/2014/main" id="{57C7E87E-1298-50C5-DF46-F2D07B2BC712}"/>
              </a:ext>
            </a:extLst>
          </p:cNvPr>
          <p:cNvSpPr txBox="1">
            <a:spLocks/>
          </p:cNvSpPr>
          <p:nvPr/>
        </p:nvSpPr>
        <p:spPr>
          <a:xfrm>
            <a:off x="838200" y="1805788"/>
            <a:ext cx="7952104" cy="36274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defRPr/>
            </a:pPr>
            <a:endParaRPr lang="fr-FR" sz="2400" dirty="0">
              <a:solidFill>
                <a:sysClr val="windowText" lastClr="000000"/>
              </a:solidFill>
              <a:latin typeface="Aptos" panose="02110004020202020204"/>
            </a:endParaRPr>
          </a:p>
        </p:txBody>
      </p:sp>
      <p:sp>
        <p:nvSpPr>
          <p:cNvPr id="11" name="Rectangle 2">
            <a:extLst>
              <a:ext uri="{FF2B5EF4-FFF2-40B4-BE49-F238E27FC236}">
                <a16:creationId xmlns:a16="http://schemas.microsoft.com/office/drawing/2014/main" id="{A3EDFA81-54BB-5FE2-EA27-D5DD1443222D}"/>
              </a:ext>
            </a:extLst>
          </p:cNvPr>
          <p:cNvSpPr>
            <a:spLocks noChangeArrowheads="1"/>
          </p:cNvSpPr>
          <p:nvPr/>
        </p:nvSpPr>
        <p:spPr bwMode="auto">
          <a:xfrm>
            <a:off x="751058" y="3529051"/>
            <a:ext cx="21672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dirty="0">
                <a:ln>
                  <a:noFill/>
                </a:ln>
                <a:solidFill>
                  <a:schemeClr val="tx1"/>
                </a:solidFill>
                <a:effectLst/>
                <a:latin typeface="Marianne" charset="0"/>
                <a:ea typeface="Calibri" panose="020F0502020204030204" pitchFamily="34" charset="0"/>
                <a:cs typeface="Arial" panose="020B0604020202020204" pitchFamily="34" charset="0"/>
              </a:rPr>
              <a:t>.</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4" name="Titre 1">
            <a:extLst>
              <a:ext uri="{FF2B5EF4-FFF2-40B4-BE49-F238E27FC236}">
                <a16:creationId xmlns:a16="http://schemas.microsoft.com/office/drawing/2014/main" id="{BC880ED6-9E8C-17B7-9199-3485B005B89F}"/>
              </a:ext>
            </a:extLst>
          </p:cNvPr>
          <p:cNvSpPr txBox="1">
            <a:spLocks/>
          </p:cNvSpPr>
          <p:nvPr/>
        </p:nvSpPr>
        <p:spPr>
          <a:xfrm>
            <a:off x="3234955" y="2232713"/>
            <a:ext cx="7952104" cy="9971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800" b="1" i="0" u="none" strike="noStrike" kern="1200" cap="none" spc="0" normalizeH="0" baseline="0" noProof="0" dirty="0">
                <a:ln>
                  <a:noFill/>
                </a:ln>
                <a:solidFill>
                  <a:sysClr val="windowText" lastClr="000000"/>
                </a:solidFill>
                <a:effectLst/>
                <a:uLnTx/>
                <a:uFillTx/>
                <a:latin typeface="Aptos Display" panose="02110004020202020204"/>
                <a:ea typeface="+mj-ea"/>
                <a:cs typeface="+mj-cs"/>
              </a:rPr>
              <a:t>Des questions ?</a:t>
            </a:r>
          </a:p>
        </p:txBody>
      </p:sp>
    </p:spTree>
    <p:extLst>
      <p:ext uri="{BB962C8B-B14F-4D97-AF65-F5344CB8AC3E}">
        <p14:creationId xmlns:p14="http://schemas.microsoft.com/office/powerpoint/2010/main" val="2744174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4A831-4172-3113-5D89-0843B2694B7E}"/>
            </a:ext>
          </a:extLst>
        </p:cNvPr>
        <p:cNvGrpSpPr/>
        <p:nvPr/>
      </p:nvGrpSpPr>
      <p:grpSpPr>
        <a:xfrm>
          <a:off x="0" y="0"/>
          <a:ext cx="0" cy="0"/>
          <a:chOff x="0" y="0"/>
          <a:chExt cx="0" cy="0"/>
        </a:xfrm>
      </p:grpSpPr>
      <p:sp>
        <p:nvSpPr>
          <p:cNvPr id="2" name="Espace réservé du texte 11">
            <a:extLst>
              <a:ext uri="{FF2B5EF4-FFF2-40B4-BE49-F238E27FC236}">
                <a16:creationId xmlns:a16="http://schemas.microsoft.com/office/drawing/2014/main" id="{537A40B9-0A5F-C939-E96D-F32138703AC9}"/>
              </a:ext>
            </a:extLst>
          </p:cNvPr>
          <p:cNvSpPr txBox="1">
            <a:spLocks/>
          </p:cNvSpPr>
          <p:nvPr/>
        </p:nvSpPr>
        <p:spPr>
          <a:xfrm>
            <a:off x="2574047" y="141088"/>
            <a:ext cx="3728429" cy="383953"/>
          </a:xfrm>
          <a:prstGeom prst="rect">
            <a:avLst/>
          </a:prstGeom>
        </p:spPr>
        <p:txBody>
          <a:bodyPr vert="horz" lIns="0" rIns="0"/>
          <a:lstStyle>
            <a:lvl1pPr marL="0" indent="0" algn="l" defTabSz="457200" rtl="0" eaLnBrk="1" latinLnBrk="0" hangingPunct="1">
              <a:spcBef>
                <a:spcPct val="20000"/>
              </a:spcBef>
              <a:buFont typeface="Arial"/>
              <a:buNone/>
              <a:defRPr sz="3200" kern="1200">
                <a:solidFill>
                  <a:srgbClr val="172154"/>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200" b="1" spc="103" dirty="0" err="1"/>
              <a:t>logementdinsertion.org</a:t>
            </a:r>
            <a:endParaRPr lang="fr-FR" sz="1200" b="1" spc="103" dirty="0"/>
          </a:p>
        </p:txBody>
      </p:sp>
      <p:sp>
        <p:nvSpPr>
          <p:cNvPr id="3" name="Espace réservé du texte 4">
            <a:extLst>
              <a:ext uri="{FF2B5EF4-FFF2-40B4-BE49-F238E27FC236}">
                <a16:creationId xmlns:a16="http://schemas.microsoft.com/office/drawing/2014/main" id="{A76AA88A-136A-D257-9A83-931A0A3D13B0}"/>
              </a:ext>
            </a:extLst>
          </p:cNvPr>
          <p:cNvSpPr txBox="1">
            <a:spLocks/>
          </p:cNvSpPr>
          <p:nvPr/>
        </p:nvSpPr>
        <p:spPr>
          <a:xfrm>
            <a:off x="5631711" y="132519"/>
            <a:ext cx="3158593" cy="193070"/>
          </a:xfrm>
          <a:prstGeom prst="rect">
            <a:avLst/>
          </a:prstGeom>
        </p:spPr>
        <p:txBody>
          <a:bodyPr vert="horz"/>
          <a:lstStyle>
            <a:lvl1pPr marL="0" indent="0" algn="r" defTabSz="457200" rtl="0" eaLnBrk="1" latinLnBrk="0" hangingPunct="1">
              <a:spcBef>
                <a:spcPct val="20000"/>
              </a:spcBef>
              <a:buFont typeface="Arial"/>
              <a:buNone/>
              <a:defRPr sz="1100" kern="1200">
                <a:solidFill>
                  <a:srgbClr val="172154"/>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137" b="1" dirty="0"/>
              <a:t>Les indicateurs associés à  l’Aide à la Gestion Locative Sociale (AGLS)</a:t>
            </a:r>
          </a:p>
        </p:txBody>
      </p:sp>
      <p:sp>
        <p:nvSpPr>
          <p:cNvPr id="4" name="Titre 1">
            <a:extLst>
              <a:ext uri="{FF2B5EF4-FFF2-40B4-BE49-F238E27FC236}">
                <a16:creationId xmlns:a16="http://schemas.microsoft.com/office/drawing/2014/main" id="{F3AE3457-A2AB-7F6D-7252-265BDD3D4136}"/>
              </a:ext>
            </a:extLst>
          </p:cNvPr>
          <p:cNvSpPr txBox="1">
            <a:spLocks/>
          </p:cNvSpPr>
          <p:nvPr/>
        </p:nvSpPr>
        <p:spPr>
          <a:xfrm>
            <a:off x="561228" y="1059741"/>
            <a:ext cx="6649779" cy="698565"/>
          </a:xfrm>
          <a:prstGeom prst="rect">
            <a:avLst/>
          </a:prstGeom>
        </p:spPr>
        <p:txBody>
          <a:bodyPr/>
          <a:lstStyle>
            <a:lvl1pPr algn="ctr" defTabSz="472525" rtl="0" eaLnBrk="1" latinLnBrk="0" hangingPunct="1">
              <a:spcBef>
                <a:spcPct val="0"/>
              </a:spcBef>
              <a:buNone/>
              <a:defRPr sz="4548" kern="1200">
                <a:solidFill>
                  <a:schemeClr val="tx1"/>
                </a:solidFill>
                <a:latin typeface="+mj-lt"/>
                <a:ea typeface="+mj-ea"/>
                <a:cs typeface="+mj-cs"/>
              </a:defRPr>
            </a:lvl1pPr>
          </a:lstStyle>
          <a:p>
            <a:pPr algn="l"/>
            <a:r>
              <a:rPr lang="fr-FR" sz="3600" b="1" dirty="0"/>
              <a:t>Sommaire</a:t>
            </a:r>
          </a:p>
        </p:txBody>
      </p:sp>
      <p:sp>
        <p:nvSpPr>
          <p:cNvPr id="5" name="Espace réservé du contenu 2">
            <a:extLst>
              <a:ext uri="{FF2B5EF4-FFF2-40B4-BE49-F238E27FC236}">
                <a16:creationId xmlns:a16="http://schemas.microsoft.com/office/drawing/2014/main" id="{B8466161-6256-0DB7-992A-35C0C1B6B30D}"/>
              </a:ext>
            </a:extLst>
          </p:cNvPr>
          <p:cNvSpPr txBox="1">
            <a:spLocks/>
          </p:cNvSpPr>
          <p:nvPr/>
        </p:nvSpPr>
        <p:spPr>
          <a:xfrm>
            <a:off x="561229" y="1950383"/>
            <a:ext cx="8229075" cy="2383080"/>
          </a:xfrm>
          <a:prstGeom prst="rect">
            <a:avLst/>
          </a:prstGeom>
        </p:spPr>
        <p:txBody>
          <a:bodyPr>
            <a:normAutofit/>
          </a:bodyPr>
          <a:lstStyle>
            <a:lvl1pPr marL="354393" indent="-354393" algn="l" defTabSz="472525" rtl="0" eaLnBrk="1" latinLnBrk="0" hangingPunct="1">
              <a:spcBef>
                <a:spcPct val="20000"/>
              </a:spcBef>
              <a:buFont typeface="Arial"/>
              <a:buChar char="•"/>
              <a:defRPr sz="3308" kern="1200">
                <a:solidFill>
                  <a:schemeClr val="tx1"/>
                </a:solidFill>
                <a:latin typeface="+mn-lt"/>
                <a:ea typeface="+mn-ea"/>
                <a:cs typeface="+mn-cs"/>
              </a:defRPr>
            </a:lvl1pPr>
            <a:lvl2pPr marL="767853" indent="-295329" algn="l" defTabSz="472525" rtl="0" eaLnBrk="1" latinLnBrk="0" hangingPunct="1">
              <a:spcBef>
                <a:spcPct val="20000"/>
              </a:spcBef>
              <a:buFont typeface="Arial"/>
              <a:buChar char="–"/>
              <a:defRPr sz="2894" kern="1200">
                <a:solidFill>
                  <a:schemeClr val="tx1"/>
                </a:solidFill>
                <a:latin typeface="+mn-lt"/>
                <a:ea typeface="+mn-ea"/>
                <a:cs typeface="+mn-cs"/>
              </a:defRPr>
            </a:lvl2pPr>
            <a:lvl3pPr marL="1181313" indent="-236262" algn="l" defTabSz="472525" rtl="0" eaLnBrk="1" latinLnBrk="0" hangingPunct="1">
              <a:spcBef>
                <a:spcPct val="20000"/>
              </a:spcBef>
              <a:buFont typeface="Arial"/>
              <a:buChar char="•"/>
              <a:defRPr sz="2480" kern="1200">
                <a:solidFill>
                  <a:schemeClr val="tx1"/>
                </a:solidFill>
                <a:latin typeface="+mn-lt"/>
                <a:ea typeface="+mn-ea"/>
                <a:cs typeface="+mn-cs"/>
              </a:defRPr>
            </a:lvl3pPr>
            <a:lvl4pPr marL="1653838" indent="-236262" algn="l" defTabSz="472525" rtl="0" eaLnBrk="1" latinLnBrk="0" hangingPunct="1">
              <a:spcBef>
                <a:spcPct val="20000"/>
              </a:spcBef>
              <a:buFont typeface="Arial"/>
              <a:buChar char="–"/>
              <a:defRPr sz="2067" kern="1200">
                <a:solidFill>
                  <a:schemeClr val="tx1"/>
                </a:solidFill>
                <a:latin typeface="+mn-lt"/>
                <a:ea typeface="+mn-ea"/>
                <a:cs typeface="+mn-cs"/>
              </a:defRPr>
            </a:lvl4pPr>
            <a:lvl5pPr marL="2126363" indent="-236262" algn="l" defTabSz="472525" rtl="0" eaLnBrk="1" latinLnBrk="0" hangingPunct="1">
              <a:spcBef>
                <a:spcPct val="20000"/>
              </a:spcBef>
              <a:buFont typeface="Arial"/>
              <a:buChar char="»"/>
              <a:defRPr sz="2067" kern="1200">
                <a:solidFill>
                  <a:schemeClr val="tx1"/>
                </a:solidFill>
                <a:latin typeface="+mn-lt"/>
                <a:ea typeface="+mn-ea"/>
                <a:cs typeface="+mn-cs"/>
              </a:defRPr>
            </a:lvl5pPr>
            <a:lvl6pPr marL="2598887" indent="-236262" algn="l" defTabSz="472525" rtl="0" eaLnBrk="1" latinLnBrk="0" hangingPunct="1">
              <a:spcBef>
                <a:spcPct val="20000"/>
              </a:spcBef>
              <a:buFont typeface="Arial"/>
              <a:buChar char="•"/>
              <a:defRPr sz="2067" kern="1200">
                <a:solidFill>
                  <a:schemeClr val="tx1"/>
                </a:solidFill>
                <a:latin typeface="+mn-lt"/>
                <a:ea typeface="+mn-ea"/>
                <a:cs typeface="+mn-cs"/>
              </a:defRPr>
            </a:lvl6pPr>
            <a:lvl7pPr marL="3071414" indent="-236262" algn="l" defTabSz="472525" rtl="0" eaLnBrk="1" latinLnBrk="0" hangingPunct="1">
              <a:spcBef>
                <a:spcPct val="20000"/>
              </a:spcBef>
              <a:buFont typeface="Arial"/>
              <a:buChar char="•"/>
              <a:defRPr sz="2067" kern="1200">
                <a:solidFill>
                  <a:schemeClr val="tx1"/>
                </a:solidFill>
                <a:latin typeface="+mn-lt"/>
                <a:ea typeface="+mn-ea"/>
                <a:cs typeface="+mn-cs"/>
              </a:defRPr>
            </a:lvl7pPr>
            <a:lvl8pPr marL="3543938" indent="-236262" algn="l" defTabSz="472525" rtl="0" eaLnBrk="1" latinLnBrk="0" hangingPunct="1">
              <a:spcBef>
                <a:spcPct val="20000"/>
              </a:spcBef>
              <a:buFont typeface="Arial"/>
              <a:buChar char="•"/>
              <a:defRPr sz="2067" kern="1200">
                <a:solidFill>
                  <a:schemeClr val="tx1"/>
                </a:solidFill>
                <a:latin typeface="+mn-lt"/>
                <a:ea typeface="+mn-ea"/>
                <a:cs typeface="+mn-cs"/>
              </a:defRPr>
            </a:lvl8pPr>
            <a:lvl9pPr marL="4016463" indent="-236262" algn="l" defTabSz="472525" rtl="0" eaLnBrk="1" latinLnBrk="0" hangingPunct="1">
              <a:spcBef>
                <a:spcPct val="20000"/>
              </a:spcBef>
              <a:buFont typeface="Arial"/>
              <a:buChar char="•"/>
              <a:defRPr sz="2067" kern="1200">
                <a:solidFill>
                  <a:schemeClr val="tx1"/>
                </a:solidFill>
                <a:latin typeface="+mn-lt"/>
                <a:ea typeface="+mn-ea"/>
                <a:cs typeface="+mn-cs"/>
              </a:defRPr>
            </a:lvl9pPr>
          </a:lstStyle>
          <a:p>
            <a:r>
              <a:rPr lang="fr-FR" sz="1800" dirty="0"/>
              <a:t>Rappel du contexte : la réforme de l’AGLS de 2025.</a:t>
            </a:r>
            <a:endParaRPr lang="fr-FR" sz="1800" dirty="0">
              <a:solidFill>
                <a:srgbClr val="FF0000"/>
              </a:solidFill>
            </a:endParaRPr>
          </a:p>
          <a:p>
            <a:r>
              <a:rPr lang="fr-FR" sz="1800" dirty="0"/>
              <a:t>L’enquête nationale de la DIHAL.</a:t>
            </a:r>
            <a:endParaRPr lang="fr-FR" sz="1800" dirty="0">
              <a:solidFill>
                <a:srgbClr val="FF0000"/>
              </a:solidFill>
            </a:endParaRPr>
          </a:p>
          <a:p>
            <a:r>
              <a:rPr lang="fr-FR" sz="1800" dirty="0"/>
              <a:t>L’indicateur « Taux de logement mis à disposition au SIAO ».</a:t>
            </a:r>
            <a:endParaRPr lang="fr-FR" sz="1800" dirty="0">
              <a:solidFill>
                <a:srgbClr val="FF0000"/>
              </a:solidFill>
            </a:endParaRPr>
          </a:p>
          <a:p>
            <a:r>
              <a:rPr lang="fr-FR" sz="1800" dirty="0"/>
              <a:t>Les champs libres caractérisant les actions de GLS.</a:t>
            </a:r>
            <a:endParaRPr lang="fr-FR" sz="1800" dirty="0">
              <a:solidFill>
                <a:srgbClr val="FF0000"/>
              </a:solidFill>
            </a:endParaRPr>
          </a:p>
          <a:p>
            <a:r>
              <a:rPr lang="fr-FR" sz="1800" dirty="0"/>
              <a:t>Les autres indicateurs.</a:t>
            </a:r>
          </a:p>
          <a:p>
            <a:r>
              <a:rPr lang="fr-FR" sz="1800" dirty="0"/>
              <a:t>Les conventions AGLS à partir de 2026.</a:t>
            </a:r>
          </a:p>
        </p:txBody>
      </p:sp>
    </p:spTree>
    <p:extLst>
      <p:ext uri="{BB962C8B-B14F-4D97-AF65-F5344CB8AC3E}">
        <p14:creationId xmlns:p14="http://schemas.microsoft.com/office/powerpoint/2010/main" val="1600917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0E5E1B-C449-215B-8955-99B8CF592425}"/>
            </a:ext>
          </a:extLst>
        </p:cNvPr>
        <p:cNvGrpSpPr/>
        <p:nvPr/>
      </p:nvGrpSpPr>
      <p:grpSpPr>
        <a:xfrm>
          <a:off x="0" y="0"/>
          <a:ext cx="0" cy="0"/>
          <a:chOff x="0" y="0"/>
          <a:chExt cx="0" cy="0"/>
        </a:xfrm>
      </p:grpSpPr>
      <p:sp>
        <p:nvSpPr>
          <p:cNvPr id="2" name="Espace réservé du texte 11">
            <a:extLst>
              <a:ext uri="{FF2B5EF4-FFF2-40B4-BE49-F238E27FC236}">
                <a16:creationId xmlns:a16="http://schemas.microsoft.com/office/drawing/2014/main" id="{8A05A7D5-F749-9EEE-250F-F764F6B54772}"/>
              </a:ext>
            </a:extLst>
          </p:cNvPr>
          <p:cNvSpPr txBox="1">
            <a:spLocks/>
          </p:cNvSpPr>
          <p:nvPr/>
        </p:nvSpPr>
        <p:spPr>
          <a:xfrm>
            <a:off x="2574047" y="141088"/>
            <a:ext cx="3728429" cy="383953"/>
          </a:xfrm>
          <a:prstGeom prst="rect">
            <a:avLst/>
          </a:prstGeom>
        </p:spPr>
        <p:txBody>
          <a:bodyPr vert="horz" lIns="0" rIns="0"/>
          <a:lstStyle>
            <a:lvl1pPr marL="0" indent="0" algn="l" defTabSz="457200" rtl="0" eaLnBrk="1" latinLnBrk="0" hangingPunct="1">
              <a:spcBef>
                <a:spcPct val="20000"/>
              </a:spcBef>
              <a:buFont typeface="Arial"/>
              <a:buNone/>
              <a:defRPr sz="3200" kern="1200">
                <a:solidFill>
                  <a:srgbClr val="172154"/>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200" b="1" spc="103" dirty="0" err="1"/>
              <a:t>logementdinsertion.org</a:t>
            </a:r>
            <a:endParaRPr lang="fr-FR" sz="1200" b="1" spc="103" dirty="0"/>
          </a:p>
        </p:txBody>
      </p:sp>
      <p:sp>
        <p:nvSpPr>
          <p:cNvPr id="3" name="Espace réservé du texte 4">
            <a:extLst>
              <a:ext uri="{FF2B5EF4-FFF2-40B4-BE49-F238E27FC236}">
                <a16:creationId xmlns:a16="http://schemas.microsoft.com/office/drawing/2014/main" id="{036DF953-322A-04A5-223B-1FCE8EB1CB08}"/>
              </a:ext>
            </a:extLst>
          </p:cNvPr>
          <p:cNvSpPr txBox="1">
            <a:spLocks/>
          </p:cNvSpPr>
          <p:nvPr/>
        </p:nvSpPr>
        <p:spPr>
          <a:xfrm>
            <a:off x="5631711" y="132519"/>
            <a:ext cx="3158593" cy="193070"/>
          </a:xfrm>
          <a:prstGeom prst="rect">
            <a:avLst/>
          </a:prstGeom>
        </p:spPr>
        <p:txBody>
          <a:bodyPr vert="horz"/>
          <a:lstStyle>
            <a:lvl1pPr marL="0" indent="0" algn="r" defTabSz="457200" rtl="0" eaLnBrk="1" latinLnBrk="0" hangingPunct="1">
              <a:spcBef>
                <a:spcPct val="20000"/>
              </a:spcBef>
              <a:buFont typeface="Arial"/>
              <a:buNone/>
              <a:defRPr sz="1100" kern="1200">
                <a:solidFill>
                  <a:srgbClr val="172154"/>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137" b="1" dirty="0"/>
              <a:t>Les indicateurs associés à  l’Aide à la Gestion Locative Sociale (AGLS)</a:t>
            </a:r>
          </a:p>
        </p:txBody>
      </p:sp>
      <p:sp>
        <p:nvSpPr>
          <p:cNvPr id="7" name="Espace réservé du contenu 2">
            <a:extLst>
              <a:ext uri="{FF2B5EF4-FFF2-40B4-BE49-F238E27FC236}">
                <a16:creationId xmlns:a16="http://schemas.microsoft.com/office/drawing/2014/main" id="{C7679455-F3D6-255D-A0D6-6C65CAB6CEE7}"/>
              </a:ext>
            </a:extLst>
          </p:cNvPr>
          <p:cNvSpPr txBox="1">
            <a:spLocks/>
          </p:cNvSpPr>
          <p:nvPr/>
        </p:nvSpPr>
        <p:spPr>
          <a:xfrm>
            <a:off x="838200" y="1805788"/>
            <a:ext cx="7952104" cy="36274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defRPr/>
            </a:pPr>
            <a:endParaRPr lang="fr-FR" sz="2400" dirty="0">
              <a:solidFill>
                <a:sysClr val="windowText" lastClr="000000"/>
              </a:solidFill>
              <a:latin typeface="Aptos" panose="02110004020202020204"/>
            </a:endParaRPr>
          </a:p>
        </p:txBody>
      </p:sp>
      <p:sp>
        <p:nvSpPr>
          <p:cNvPr id="11" name="Rectangle 2">
            <a:extLst>
              <a:ext uri="{FF2B5EF4-FFF2-40B4-BE49-F238E27FC236}">
                <a16:creationId xmlns:a16="http://schemas.microsoft.com/office/drawing/2014/main" id="{7FBD0A6F-54C9-E1E5-F902-E24C032CB4C7}"/>
              </a:ext>
            </a:extLst>
          </p:cNvPr>
          <p:cNvSpPr>
            <a:spLocks noChangeArrowheads="1"/>
          </p:cNvSpPr>
          <p:nvPr/>
        </p:nvSpPr>
        <p:spPr bwMode="auto">
          <a:xfrm>
            <a:off x="751058" y="3529051"/>
            <a:ext cx="21672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dirty="0">
                <a:ln>
                  <a:noFill/>
                </a:ln>
                <a:solidFill>
                  <a:schemeClr val="tx1"/>
                </a:solidFill>
                <a:effectLst/>
                <a:latin typeface="Marianne" charset="0"/>
                <a:ea typeface="Calibri" panose="020F0502020204030204" pitchFamily="34" charset="0"/>
                <a:cs typeface="Arial" panose="020B0604020202020204" pitchFamily="34" charset="0"/>
              </a:rPr>
              <a:t>.</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pic>
        <p:nvPicPr>
          <p:cNvPr id="9" name="Image 8" descr="Une image contenant Police, texte, capture d’écran, Graphique&#10;&#10;Le contenu généré par l’IA peut être incorrect.">
            <a:extLst>
              <a:ext uri="{FF2B5EF4-FFF2-40B4-BE49-F238E27FC236}">
                <a16:creationId xmlns:a16="http://schemas.microsoft.com/office/drawing/2014/main" id="{58571D45-1785-C3CD-7DAE-07DE78FD4AF7}"/>
              </a:ext>
            </a:extLst>
          </p:cNvPr>
          <p:cNvPicPr>
            <a:picLocks noChangeAspect="1"/>
          </p:cNvPicPr>
          <p:nvPr/>
        </p:nvPicPr>
        <p:blipFill>
          <a:blip r:embed="rId3"/>
          <a:stretch>
            <a:fillRect/>
          </a:stretch>
        </p:blipFill>
        <p:spPr>
          <a:xfrm>
            <a:off x="4787212" y="1076811"/>
            <a:ext cx="2178162" cy="787440"/>
          </a:xfrm>
          <a:prstGeom prst="rect">
            <a:avLst/>
          </a:prstGeom>
        </p:spPr>
      </p:pic>
      <p:pic>
        <p:nvPicPr>
          <p:cNvPr id="14" name="Image 13" descr="Une image contenant texte, Police, logo, Graphique&#10;&#10;Le contenu généré par l’IA peut être incorrect.">
            <a:extLst>
              <a:ext uri="{FF2B5EF4-FFF2-40B4-BE49-F238E27FC236}">
                <a16:creationId xmlns:a16="http://schemas.microsoft.com/office/drawing/2014/main" id="{C6F52CBF-1841-2EF2-C9EA-DDE972E81E41}"/>
              </a:ext>
            </a:extLst>
          </p:cNvPr>
          <p:cNvPicPr>
            <a:picLocks noChangeAspect="1"/>
          </p:cNvPicPr>
          <p:nvPr/>
        </p:nvPicPr>
        <p:blipFill>
          <a:blip r:embed="rId4"/>
          <a:stretch>
            <a:fillRect/>
          </a:stretch>
        </p:blipFill>
        <p:spPr>
          <a:xfrm>
            <a:off x="2529838" y="1041219"/>
            <a:ext cx="2101958" cy="825542"/>
          </a:xfrm>
          <a:prstGeom prst="rect">
            <a:avLst/>
          </a:prstGeom>
        </p:spPr>
      </p:pic>
      <p:pic>
        <p:nvPicPr>
          <p:cNvPr id="5" name="Image 4" descr="Une image contenant texte, capture d’écran, Police, Parallèle&#10;&#10;Le contenu généré par l’IA peut être incorrect.">
            <a:extLst>
              <a:ext uri="{FF2B5EF4-FFF2-40B4-BE49-F238E27FC236}">
                <a16:creationId xmlns:a16="http://schemas.microsoft.com/office/drawing/2014/main" id="{7CCADFC9-67A0-0572-D012-02446D6C3CB3}"/>
              </a:ext>
            </a:extLst>
          </p:cNvPr>
          <p:cNvPicPr>
            <a:picLocks noChangeAspect="1"/>
          </p:cNvPicPr>
          <p:nvPr/>
        </p:nvPicPr>
        <p:blipFill>
          <a:blip r:embed="rId5"/>
          <a:stretch>
            <a:fillRect/>
          </a:stretch>
        </p:blipFill>
        <p:spPr>
          <a:xfrm>
            <a:off x="420133" y="2002576"/>
            <a:ext cx="4099818" cy="3233825"/>
          </a:xfrm>
          <a:prstGeom prst="rect">
            <a:avLst/>
          </a:prstGeom>
        </p:spPr>
      </p:pic>
      <p:sp>
        <p:nvSpPr>
          <p:cNvPr id="8" name="ZoneTexte 7">
            <a:extLst>
              <a:ext uri="{FF2B5EF4-FFF2-40B4-BE49-F238E27FC236}">
                <a16:creationId xmlns:a16="http://schemas.microsoft.com/office/drawing/2014/main" id="{5CE935DE-3EC6-CD31-09DC-0C3948B64466}"/>
              </a:ext>
            </a:extLst>
          </p:cNvPr>
          <p:cNvSpPr txBox="1"/>
          <p:nvPr/>
        </p:nvSpPr>
        <p:spPr>
          <a:xfrm>
            <a:off x="335456" y="5196297"/>
            <a:ext cx="1721740" cy="276999"/>
          </a:xfrm>
          <a:prstGeom prst="rect">
            <a:avLst/>
          </a:prstGeom>
          <a:noFill/>
        </p:spPr>
        <p:txBody>
          <a:bodyPr wrap="square" rtlCol="0">
            <a:spAutoFit/>
          </a:bodyPr>
          <a:lstStyle/>
          <a:p>
            <a:r>
              <a:rPr lang="fr-FR" sz="1200" dirty="0"/>
              <a:t>Source : </a:t>
            </a:r>
            <a:r>
              <a:rPr lang="fr-FR" sz="1200" dirty="0" err="1"/>
              <a:t>Dihal</a:t>
            </a:r>
            <a:endParaRPr lang="fr-FR" sz="1200" dirty="0"/>
          </a:p>
        </p:txBody>
      </p:sp>
      <p:pic>
        <p:nvPicPr>
          <p:cNvPr id="15" name="Image 14" descr="Une image contenant texte, capture d’écran, Police&#10;&#10;Le contenu généré par l’IA peut être incorrect.">
            <a:extLst>
              <a:ext uri="{FF2B5EF4-FFF2-40B4-BE49-F238E27FC236}">
                <a16:creationId xmlns:a16="http://schemas.microsoft.com/office/drawing/2014/main" id="{125B966F-7F32-C597-7F4A-0E75E7A13653}"/>
              </a:ext>
            </a:extLst>
          </p:cNvPr>
          <p:cNvPicPr>
            <a:picLocks noChangeAspect="1"/>
          </p:cNvPicPr>
          <p:nvPr/>
        </p:nvPicPr>
        <p:blipFill>
          <a:blip r:embed="rId6"/>
          <a:stretch>
            <a:fillRect/>
          </a:stretch>
        </p:blipFill>
        <p:spPr>
          <a:xfrm>
            <a:off x="4787212" y="1903186"/>
            <a:ext cx="3454979" cy="1310510"/>
          </a:xfrm>
          <a:prstGeom prst="rect">
            <a:avLst/>
          </a:prstGeom>
        </p:spPr>
      </p:pic>
      <p:pic>
        <p:nvPicPr>
          <p:cNvPr id="17" name="Image 16" descr="Une image contenant texte, capture d’écran, Police, ligne&#10;&#10;Le contenu généré par l’IA peut être incorrect.">
            <a:extLst>
              <a:ext uri="{FF2B5EF4-FFF2-40B4-BE49-F238E27FC236}">
                <a16:creationId xmlns:a16="http://schemas.microsoft.com/office/drawing/2014/main" id="{603C7357-FD43-764C-3475-B429FBB13079}"/>
              </a:ext>
            </a:extLst>
          </p:cNvPr>
          <p:cNvPicPr>
            <a:picLocks noChangeAspect="1"/>
          </p:cNvPicPr>
          <p:nvPr/>
        </p:nvPicPr>
        <p:blipFill>
          <a:blip r:embed="rId7"/>
          <a:stretch>
            <a:fillRect/>
          </a:stretch>
        </p:blipFill>
        <p:spPr>
          <a:xfrm>
            <a:off x="4766489" y="3329186"/>
            <a:ext cx="3812510" cy="645950"/>
          </a:xfrm>
          <a:prstGeom prst="rect">
            <a:avLst/>
          </a:prstGeom>
        </p:spPr>
      </p:pic>
      <p:sp>
        <p:nvSpPr>
          <p:cNvPr id="18" name="ZoneTexte 17">
            <a:extLst>
              <a:ext uri="{FF2B5EF4-FFF2-40B4-BE49-F238E27FC236}">
                <a16:creationId xmlns:a16="http://schemas.microsoft.com/office/drawing/2014/main" id="{C7756ADB-7689-544D-370B-A80715387FC6}"/>
              </a:ext>
            </a:extLst>
          </p:cNvPr>
          <p:cNvSpPr txBox="1"/>
          <p:nvPr/>
        </p:nvSpPr>
        <p:spPr>
          <a:xfrm>
            <a:off x="4766489" y="4053007"/>
            <a:ext cx="3778130" cy="1661993"/>
          </a:xfrm>
          <a:prstGeom prst="rect">
            <a:avLst/>
          </a:prstGeom>
          <a:noFill/>
        </p:spPr>
        <p:txBody>
          <a:bodyPr wrap="square" rtlCol="0">
            <a:spAutoFit/>
          </a:bodyPr>
          <a:lstStyle/>
          <a:p>
            <a:r>
              <a:rPr lang="fr-FR" sz="1200" dirty="0"/>
              <a:t>Enquête logement 2013 (Insee) :</a:t>
            </a:r>
          </a:p>
          <a:p>
            <a:pPr marL="285750" indent="-285750">
              <a:buFontTx/>
              <a:buChar char="-"/>
            </a:pPr>
            <a:r>
              <a:rPr lang="fr-FR" sz="1200" dirty="0"/>
              <a:t>322 600 enfants de 26 ans ou plus revenus vivre au sein du ménage</a:t>
            </a:r>
          </a:p>
          <a:p>
            <a:pPr marL="285750" indent="-285750">
              <a:buFontTx/>
              <a:buChar char="-"/>
            </a:pPr>
            <a:r>
              <a:rPr lang="fr-FR" sz="1200" dirty="0"/>
              <a:t>70 600 personnes de 18 à 59 ans hébergées chez un tiers</a:t>
            </a:r>
          </a:p>
          <a:p>
            <a:pPr marL="285750" indent="-285750">
              <a:buFontTx/>
              <a:buChar char="-"/>
            </a:pPr>
            <a:r>
              <a:rPr lang="fr-FR" sz="1200" dirty="0"/>
              <a:t>45 500 personnes des 60 ans ou plus hébergées chez un tiers</a:t>
            </a:r>
          </a:p>
          <a:p>
            <a:pPr marL="285750" indent="-285750">
              <a:buFontTx/>
              <a:buChar char="-"/>
            </a:pPr>
            <a:endParaRPr lang="fr-FR" dirty="0"/>
          </a:p>
        </p:txBody>
      </p:sp>
      <p:cxnSp>
        <p:nvCxnSpPr>
          <p:cNvPr id="20" name="Connecteur droit 19">
            <a:extLst>
              <a:ext uri="{FF2B5EF4-FFF2-40B4-BE49-F238E27FC236}">
                <a16:creationId xmlns:a16="http://schemas.microsoft.com/office/drawing/2014/main" id="{6E16AC34-C19C-123D-3FA9-382207C429B4}"/>
              </a:ext>
            </a:extLst>
          </p:cNvPr>
          <p:cNvCxnSpPr>
            <a:cxnSpLocks/>
          </p:cNvCxnSpPr>
          <p:nvPr/>
        </p:nvCxnSpPr>
        <p:spPr>
          <a:xfrm>
            <a:off x="4675367" y="1137037"/>
            <a:ext cx="0" cy="4125790"/>
          </a:xfrm>
          <a:prstGeom prst="line">
            <a:avLst/>
          </a:prstGeom>
        </p:spPr>
        <p:style>
          <a:lnRef idx="2">
            <a:schemeClr val="dk1"/>
          </a:lnRef>
          <a:fillRef idx="0">
            <a:schemeClr val="dk1"/>
          </a:fillRef>
          <a:effectRef idx="1">
            <a:schemeClr val="dk1"/>
          </a:effectRef>
          <a:fontRef idx="minor">
            <a:schemeClr val="tx1"/>
          </a:fontRef>
        </p:style>
      </p:cxnSp>
      <p:sp>
        <p:nvSpPr>
          <p:cNvPr id="22" name="ZoneTexte 21">
            <a:extLst>
              <a:ext uri="{FF2B5EF4-FFF2-40B4-BE49-F238E27FC236}">
                <a16:creationId xmlns:a16="http://schemas.microsoft.com/office/drawing/2014/main" id="{90E71B72-3F34-24AB-7699-396CA16519EA}"/>
              </a:ext>
            </a:extLst>
          </p:cNvPr>
          <p:cNvSpPr txBox="1"/>
          <p:nvPr/>
        </p:nvSpPr>
        <p:spPr>
          <a:xfrm>
            <a:off x="2445289" y="607687"/>
            <a:ext cx="6133709" cy="369332"/>
          </a:xfrm>
          <a:prstGeom prst="rect">
            <a:avLst/>
          </a:prstGeom>
          <a:noFill/>
        </p:spPr>
        <p:txBody>
          <a:bodyPr wrap="square">
            <a:spAutoFit/>
          </a:bodyPr>
          <a:lstStyle/>
          <a:p>
            <a:r>
              <a:rPr lang="fr-FR" b="1" dirty="0"/>
              <a:t>« Sans-domicile » : les deux principales définitions</a:t>
            </a:r>
          </a:p>
        </p:txBody>
      </p:sp>
    </p:spTree>
    <p:extLst>
      <p:ext uri="{BB962C8B-B14F-4D97-AF65-F5344CB8AC3E}">
        <p14:creationId xmlns:p14="http://schemas.microsoft.com/office/powerpoint/2010/main" val="3560447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38F4D3-813D-B978-4E4D-B57BF77B4372}"/>
            </a:ext>
          </a:extLst>
        </p:cNvPr>
        <p:cNvGrpSpPr/>
        <p:nvPr/>
      </p:nvGrpSpPr>
      <p:grpSpPr>
        <a:xfrm>
          <a:off x="0" y="0"/>
          <a:ext cx="0" cy="0"/>
          <a:chOff x="0" y="0"/>
          <a:chExt cx="0" cy="0"/>
        </a:xfrm>
      </p:grpSpPr>
      <p:sp>
        <p:nvSpPr>
          <p:cNvPr id="2" name="Espace réservé du texte 11">
            <a:extLst>
              <a:ext uri="{FF2B5EF4-FFF2-40B4-BE49-F238E27FC236}">
                <a16:creationId xmlns:a16="http://schemas.microsoft.com/office/drawing/2014/main" id="{3DE712E1-69B5-9A0C-58D7-C05921C835BB}"/>
              </a:ext>
            </a:extLst>
          </p:cNvPr>
          <p:cNvSpPr txBox="1">
            <a:spLocks/>
          </p:cNvSpPr>
          <p:nvPr/>
        </p:nvSpPr>
        <p:spPr>
          <a:xfrm>
            <a:off x="2574047" y="141088"/>
            <a:ext cx="3728429" cy="383953"/>
          </a:xfrm>
          <a:prstGeom prst="rect">
            <a:avLst/>
          </a:prstGeom>
        </p:spPr>
        <p:txBody>
          <a:bodyPr vert="horz" lIns="0" rIns="0"/>
          <a:lstStyle>
            <a:lvl1pPr marL="0" indent="0" algn="l" defTabSz="457200" rtl="0" eaLnBrk="1" latinLnBrk="0" hangingPunct="1">
              <a:spcBef>
                <a:spcPct val="20000"/>
              </a:spcBef>
              <a:buFont typeface="Arial"/>
              <a:buNone/>
              <a:defRPr sz="3200" kern="1200">
                <a:solidFill>
                  <a:srgbClr val="172154"/>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200" b="1" spc="103" dirty="0" err="1"/>
              <a:t>logementdinsertion.org</a:t>
            </a:r>
            <a:endParaRPr lang="fr-FR" sz="1200" b="1" spc="103" dirty="0"/>
          </a:p>
        </p:txBody>
      </p:sp>
      <p:sp>
        <p:nvSpPr>
          <p:cNvPr id="3" name="Espace réservé du texte 4">
            <a:extLst>
              <a:ext uri="{FF2B5EF4-FFF2-40B4-BE49-F238E27FC236}">
                <a16:creationId xmlns:a16="http://schemas.microsoft.com/office/drawing/2014/main" id="{430B3D5C-47E1-CB2F-9CAB-CBAE5F642B6E}"/>
              </a:ext>
            </a:extLst>
          </p:cNvPr>
          <p:cNvSpPr txBox="1">
            <a:spLocks/>
          </p:cNvSpPr>
          <p:nvPr/>
        </p:nvSpPr>
        <p:spPr>
          <a:xfrm>
            <a:off x="5631711" y="132519"/>
            <a:ext cx="3158593" cy="193070"/>
          </a:xfrm>
          <a:prstGeom prst="rect">
            <a:avLst/>
          </a:prstGeom>
        </p:spPr>
        <p:txBody>
          <a:bodyPr vert="horz"/>
          <a:lstStyle>
            <a:lvl1pPr marL="0" indent="0" algn="r" defTabSz="457200" rtl="0" eaLnBrk="1" latinLnBrk="0" hangingPunct="1">
              <a:spcBef>
                <a:spcPct val="20000"/>
              </a:spcBef>
              <a:buFont typeface="Arial"/>
              <a:buNone/>
              <a:defRPr sz="1100" kern="1200">
                <a:solidFill>
                  <a:srgbClr val="172154"/>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137" b="1" dirty="0"/>
              <a:t>Les indicateurs associés à  l’Aide à la Gestion Locative Sociale (AGLS)</a:t>
            </a:r>
          </a:p>
        </p:txBody>
      </p:sp>
      <p:sp>
        <p:nvSpPr>
          <p:cNvPr id="6" name="Titre 1">
            <a:extLst>
              <a:ext uri="{FF2B5EF4-FFF2-40B4-BE49-F238E27FC236}">
                <a16:creationId xmlns:a16="http://schemas.microsoft.com/office/drawing/2014/main" id="{8CC929D7-371A-AF63-07EF-5A0A05E509EA}"/>
              </a:ext>
            </a:extLst>
          </p:cNvPr>
          <p:cNvSpPr txBox="1">
            <a:spLocks/>
          </p:cNvSpPr>
          <p:nvPr/>
        </p:nvSpPr>
        <p:spPr>
          <a:xfrm>
            <a:off x="838200" y="808644"/>
            <a:ext cx="7952104" cy="9971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800" b="1" i="0" u="none" strike="noStrike" kern="1200" cap="none" spc="0" normalizeH="0" baseline="0" noProof="0" dirty="0">
                <a:ln>
                  <a:noFill/>
                </a:ln>
                <a:solidFill>
                  <a:sysClr val="windowText" lastClr="000000"/>
                </a:solidFill>
                <a:effectLst/>
                <a:uLnTx/>
                <a:uFillTx/>
                <a:latin typeface="Aptos Display" panose="02110004020202020204"/>
                <a:ea typeface="+mj-ea"/>
                <a:cs typeface="+mj-cs"/>
              </a:rPr>
              <a:t>Rappel du contexte : la réforme de l’AGLS de 2025</a:t>
            </a:r>
          </a:p>
        </p:txBody>
      </p:sp>
      <p:sp>
        <p:nvSpPr>
          <p:cNvPr id="7" name="Espace réservé du contenu 2">
            <a:extLst>
              <a:ext uri="{FF2B5EF4-FFF2-40B4-BE49-F238E27FC236}">
                <a16:creationId xmlns:a16="http://schemas.microsoft.com/office/drawing/2014/main" id="{4DF1677D-A450-7CB9-93AD-079F070E97BA}"/>
              </a:ext>
            </a:extLst>
          </p:cNvPr>
          <p:cNvSpPr txBox="1">
            <a:spLocks/>
          </p:cNvSpPr>
          <p:nvPr/>
        </p:nvSpPr>
        <p:spPr>
          <a:xfrm>
            <a:off x="838200" y="1805788"/>
            <a:ext cx="7952104" cy="36274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kumimoji="0" lang="fr-FR" sz="2400" b="0" i="0" u="none" strike="noStrike" kern="1200" cap="none" spc="0" normalizeH="0" baseline="0" noProof="0" dirty="0">
                <a:ln>
                  <a:noFill/>
                </a:ln>
                <a:solidFill>
                  <a:sysClr val="windowText" lastClr="000000"/>
                </a:solidFill>
                <a:effectLst/>
                <a:uLnTx/>
                <a:uFillTx/>
                <a:latin typeface="Aptos" panose="02110004020202020204"/>
                <a:ea typeface="+mn-ea"/>
                <a:cs typeface="+mn-cs"/>
                <a:hlinkClick r:id="rId3"/>
              </a:rPr>
              <a:t>Une circulaire DIHAL du 09/05/2025 </a:t>
            </a:r>
            <a:r>
              <a:rPr kumimoji="0" lang="fr-FR" sz="2400" b="0" i="0" u="none" strike="noStrike" kern="1200" cap="none" spc="0" normalizeH="0" baseline="0" noProof="0" dirty="0">
                <a:ln>
                  <a:noFill/>
                </a:ln>
                <a:solidFill>
                  <a:sysClr val="windowText" lastClr="000000"/>
                </a:solidFill>
                <a:effectLst/>
                <a:uLnTx/>
                <a:uFillTx/>
                <a:latin typeface="Aptos" panose="02110004020202020204"/>
                <a:ea typeface="+mn-ea"/>
                <a:cs typeface="+mn-cs"/>
              </a:rPr>
              <a:t>fixe les éléments de la réforme de l’attribution de l’AGLS aux gestionnaires de résidences sociales.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2400" b="1" i="0" u="none" strike="noStrike" kern="1200" cap="none" spc="0" normalizeH="0" baseline="0" noProof="0" dirty="0">
                <a:ln>
                  <a:noFill/>
                </a:ln>
                <a:solidFill>
                  <a:sysClr val="windowText" lastClr="000000"/>
                </a:solidFill>
                <a:effectLst/>
                <a:uLnTx/>
                <a:uFillTx/>
                <a:latin typeface="Aptos" panose="02110004020202020204"/>
                <a:ea typeface="+mn-ea"/>
                <a:cs typeface="+mn-cs"/>
              </a:rPr>
              <a:t>Objectifs de la réforme :</a:t>
            </a:r>
            <a:r>
              <a:rPr kumimoji="0" lang="fr-FR" sz="2400" b="0" i="0" u="none" strike="noStrike" kern="1200" cap="none" spc="0" normalizeH="0" baseline="0" noProof="0" dirty="0">
                <a:ln>
                  <a:noFill/>
                </a:ln>
                <a:solidFill>
                  <a:sysClr val="windowText" lastClr="000000"/>
                </a:solidFill>
                <a:effectLst/>
                <a:uLnTx/>
                <a:uFillTx/>
                <a:latin typeface="Aptos" panose="02110004020202020204"/>
                <a:ea typeface="+mn-ea"/>
                <a:cs typeface="+mn-cs"/>
              </a:rPr>
              <a:t> universalité de l’AGLS, lisibilité et équité dans ses conditions d’attribution.</a:t>
            </a:r>
            <a:endParaRPr kumimoji="0" lang="fr-FR" sz="2000" b="0" i="0" u="none" strike="noStrike" kern="1200" cap="none" spc="0" normalizeH="0" baseline="0" noProof="0" dirty="0">
              <a:ln>
                <a:noFill/>
              </a:ln>
              <a:solidFill>
                <a:sysClr val="windowText" lastClr="000000"/>
              </a:solidFill>
              <a:effectLst/>
              <a:uLnTx/>
              <a:uFillTx/>
              <a:latin typeface="Aptos" panose="02110004020202020204"/>
              <a:ea typeface="+mn-ea"/>
              <a:cs typeface="+mn-cs"/>
            </a:endParaRPr>
          </a:p>
          <a:p>
            <a:pPr lvl="0">
              <a:defRPr/>
            </a:pPr>
            <a:r>
              <a:rPr kumimoji="0" lang="fr-FR" sz="2400" b="1" i="0" u="none" strike="noStrike" kern="1200" cap="none" spc="0" normalizeH="0" baseline="0" noProof="0" dirty="0">
                <a:ln>
                  <a:noFill/>
                </a:ln>
                <a:solidFill>
                  <a:sysClr val="windowText" lastClr="000000"/>
                </a:solidFill>
                <a:effectLst/>
                <a:uLnTx/>
                <a:uFillTx/>
                <a:latin typeface="Aptos" panose="02110004020202020204"/>
                <a:ea typeface="+mn-ea"/>
                <a:cs typeface="+mn-cs"/>
              </a:rPr>
              <a:t>Concrètement :</a:t>
            </a:r>
            <a:r>
              <a:rPr kumimoji="0" lang="fr-FR" sz="2400" b="0" i="0" u="none" strike="noStrike" kern="1200" cap="none" spc="0" normalizeH="0" baseline="0" noProof="0" dirty="0">
                <a:ln>
                  <a:noFill/>
                </a:ln>
                <a:solidFill>
                  <a:sysClr val="windowText" lastClr="000000"/>
                </a:solidFill>
                <a:effectLst/>
                <a:uLnTx/>
                <a:uFillTx/>
                <a:latin typeface="Aptos" panose="02110004020202020204"/>
                <a:ea typeface="+mn-ea"/>
                <a:cs typeface="+mn-cs"/>
              </a:rPr>
              <a:t> </a:t>
            </a:r>
            <a:r>
              <a:rPr lang="fr-FR" sz="2400" dirty="0">
                <a:solidFill>
                  <a:sysClr val="windowText" lastClr="000000"/>
                </a:solidFill>
                <a:latin typeface="Aptos" panose="02110004020202020204"/>
              </a:rPr>
              <a:t>deux nouvelles grilles</a:t>
            </a:r>
            <a:r>
              <a:rPr kumimoji="0" lang="fr-FR" sz="2400" b="0" i="0" u="none" strike="noStrike" kern="1200" cap="none" spc="0" normalizeH="0" baseline="0" noProof="0" dirty="0">
                <a:ln>
                  <a:noFill/>
                </a:ln>
                <a:solidFill>
                  <a:sysClr val="windowText" lastClr="000000"/>
                </a:solidFill>
                <a:effectLst/>
                <a:uLnTx/>
                <a:uFillTx/>
                <a:latin typeface="Aptos" panose="02110004020202020204"/>
                <a:ea typeface="+mn-ea"/>
                <a:cs typeface="+mn-cs"/>
              </a:rPr>
              <a:t> de calcul </a:t>
            </a:r>
            <a:r>
              <a:rPr lang="fr-FR" sz="2400" dirty="0">
                <a:solidFill>
                  <a:sysClr val="windowText" lastClr="000000"/>
                </a:solidFill>
                <a:latin typeface="Aptos" panose="02110004020202020204"/>
              </a:rPr>
              <a:t>(selon le statut RS hors FJT ou RS-FJT)</a:t>
            </a:r>
            <a:r>
              <a:rPr kumimoji="0" lang="fr-FR" sz="2400" b="0" i="0" u="none" strike="noStrike" kern="1200" cap="none" spc="0" normalizeH="0" baseline="0" noProof="0" dirty="0">
                <a:ln>
                  <a:noFill/>
                </a:ln>
                <a:solidFill>
                  <a:sysClr val="windowText" lastClr="000000"/>
                </a:solidFill>
                <a:effectLst/>
                <a:uLnTx/>
                <a:uFillTx/>
                <a:latin typeface="Aptos" panose="02110004020202020204"/>
                <a:ea typeface="+mn-ea"/>
                <a:cs typeface="+mn-cs"/>
              </a:rPr>
              <a:t>, des conditions d’attribution clarifiées et une évaluation harmonisée au niveau national grâce à une grille d’indicateurs unique.</a:t>
            </a:r>
            <a:endParaRPr lang="fr-FR" sz="2100" dirty="0">
              <a:solidFill>
                <a:sysClr val="windowText" lastClr="000000"/>
              </a:solidFill>
              <a:latin typeface="Aptos" panose="02110004020202020204"/>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fr-FR" sz="2400" b="0" i="0" u="none" strike="noStrike" kern="1200" cap="none" spc="0" normalizeH="0" baseline="0" noProof="0" dirty="0">
              <a:ln>
                <a:noFill/>
              </a:ln>
              <a:solidFill>
                <a:sysClr val="windowText" lastClr="000000"/>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33827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2D2416-D562-3E94-839D-377C631CFA8E}"/>
            </a:ext>
          </a:extLst>
        </p:cNvPr>
        <p:cNvGrpSpPr/>
        <p:nvPr/>
      </p:nvGrpSpPr>
      <p:grpSpPr>
        <a:xfrm>
          <a:off x="0" y="0"/>
          <a:ext cx="0" cy="0"/>
          <a:chOff x="0" y="0"/>
          <a:chExt cx="0" cy="0"/>
        </a:xfrm>
      </p:grpSpPr>
      <p:sp>
        <p:nvSpPr>
          <p:cNvPr id="2" name="Espace réservé du texte 11">
            <a:extLst>
              <a:ext uri="{FF2B5EF4-FFF2-40B4-BE49-F238E27FC236}">
                <a16:creationId xmlns:a16="http://schemas.microsoft.com/office/drawing/2014/main" id="{14B0965B-0F60-093F-D431-F2EAD822C47C}"/>
              </a:ext>
            </a:extLst>
          </p:cNvPr>
          <p:cNvSpPr txBox="1">
            <a:spLocks/>
          </p:cNvSpPr>
          <p:nvPr/>
        </p:nvSpPr>
        <p:spPr>
          <a:xfrm>
            <a:off x="2574047" y="141088"/>
            <a:ext cx="3728429" cy="383953"/>
          </a:xfrm>
          <a:prstGeom prst="rect">
            <a:avLst/>
          </a:prstGeom>
        </p:spPr>
        <p:txBody>
          <a:bodyPr vert="horz" lIns="0" rIns="0"/>
          <a:lstStyle>
            <a:lvl1pPr marL="0" indent="0" algn="l" defTabSz="457200" rtl="0" eaLnBrk="1" latinLnBrk="0" hangingPunct="1">
              <a:spcBef>
                <a:spcPct val="20000"/>
              </a:spcBef>
              <a:buFont typeface="Arial"/>
              <a:buNone/>
              <a:defRPr sz="3200" kern="1200">
                <a:solidFill>
                  <a:srgbClr val="172154"/>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200" b="1" spc="103" dirty="0" err="1"/>
              <a:t>logementdinsertion.org</a:t>
            </a:r>
            <a:endParaRPr lang="fr-FR" sz="1200" b="1" spc="103" dirty="0"/>
          </a:p>
        </p:txBody>
      </p:sp>
      <p:sp>
        <p:nvSpPr>
          <p:cNvPr id="3" name="Espace réservé du texte 4">
            <a:extLst>
              <a:ext uri="{FF2B5EF4-FFF2-40B4-BE49-F238E27FC236}">
                <a16:creationId xmlns:a16="http://schemas.microsoft.com/office/drawing/2014/main" id="{BD7E3179-D5B7-97ED-90B8-B9D3D2487F06}"/>
              </a:ext>
            </a:extLst>
          </p:cNvPr>
          <p:cNvSpPr txBox="1">
            <a:spLocks/>
          </p:cNvSpPr>
          <p:nvPr/>
        </p:nvSpPr>
        <p:spPr>
          <a:xfrm>
            <a:off x="5631711" y="132519"/>
            <a:ext cx="3158593" cy="193070"/>
          </a:xfrm>
          <a:prstGeom prst="rect">
            <a:avLst/>
          </a:prstGeom>
        </p:spPr>
        <p:txBody>
          <a:bodyPr vert="horz"/>
          <a:lstStyle>
            <a:lvl1pPr marL="0" indent="0" algn="r" defTabSz="457200" rtl="0" eaLnBrk="1" latinLnBrk="0" hangingPunct="1">
              <a:spcBef>
                <a:spcPct val="20000"/>
              </a:spcBef>
              <a:buFont typeface="Arial"/>
              <a:buNone/>
              <a:defRPr sz="1100" kern="1200">
                <a:solidFill>
                  <a:srgbClr val="172154"/>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137" b="1" dirty="0"/>
              <a:t>Les indicateurs associés à  l’Aide à la Gestion Locative Sociale (AGLS)</a:t>
            </a:r>
          </a:p>
        </p:txBody>
      </p:sp>
      <p:sp>
        <p:nvSpPr>
          <p:cNvPr id="6" name="Titre 1">
            <a:extLst>
              <a:ext uri="{FF2B5EF4-FFF2-40B4-BE49-F238E27FC236}">
                <a16:creationId xmlns:a16="http://schemas.microsoft.com/office/drawing/2014/main" id="{8A29F72F-8EFC-849B-3EBA-49893BDA1678}"/>
              </a:ext>
            </a:extLst>
          </p:cNvPr>
          <p:cNvSpPr txBox="1">
            <a:spLocks/>
          </p:cNvSpPr>
          <p:nvPr/>
        </p:nvSpPr>
        <p:spPr>
          <a:xfrm>
            <a:off x="838200" y="808644"/>
            <a:ext cx="7952104" cy="9971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800" b="1" i="0" u="none" strike="noStrike" kern="1200" cap="none" spc="0" normalizeH="0" baseline="0" noProof="0" dirty="0">
                <a:ln>
                  <a:noFill/>
                </a:ln>
                <a:solidFill>
                  <a:sysClr val="windowText" lastClr="000000"/>
                </a:solidFill>
                <a:effectLst/>
                <a:uLnTx/>
                <a:uFillTx/>
                <a:latin typeface="Aptos Display" panose="02110004020202020204"/>
                <a:ea typeface="+mj-ea"/>
                <a:cs typeface="+mj-cs"/>
              </a:rPr>
              <a:t>Rappel du contexte : la réforme de l’AGLS de 2025</a:t>
            </a:r>
          </a:p>
        </p:txBody>
      </p:sp>
      <p:sp>
        <p:nvSpPr>
          <p:cNvPr id="7" name="Espace réservé du contenu 2">
            <a:extLst>
              <a:ext uri="{FF2B5EF4-FFF2-40B4-BE49-F238E27FC236}">
                <a16:creationId xmlns:a16="http://schemas.microsoft.com/office/drawing/2014/main" id="{D9B293D5-50E1-F53A-E533-19C0A36F0B51}"/>
              </a:ext>
            </a:extLst>
          </p:cNvPr>
          <p:cNvSpPr txBox="1">
            <a:spLocks/>
          </p:cNvSpPr>
          <p:nvPr/>
        </p:nvSpPr>
        <p:spPr>
          <a:xfrm>
            <a:off x="595948" y="1622908"/>
            <a:ext cx="7952104" cy="3627403"/>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kumimoji="0" lang="fr-FR" sz="2400" b="0" i="0" u="none" strike="noStrike" kern="1200" cap="none" spc="0" normalizeH="0" baseline="0" noProof="0" dirty="0">
                <a:ln>
                  <a:noFill/>
                </a:ln>
                <a:solidFill>
                  <a:sysClr val="windowText" lastClr="000000"/>
                </a:solidFill>
                <a:effectLst/>
                <a:uLnTx/>
                <a:uFillTx/>
                <a:latin typeface="Aptos" panose="02110004020202020204"/>
                <a:ea typeface="+mn-ea"/>
                <a:cs typeface="+mn-cs"/>
              </a:rPr>
              <a:t>Deux objectifs sont inscrits dans la circulaire :</a:t>
            </a:r>
          </a:p>
          <a:p>
            <a:r>
              <a:rPr lang="fr-FR" sz="2400" b="1" dirty="0">
                <a:solidFill>
                  <a:sysClr val="windowText" lastClr="000000"/>
                </a:solidFill>
                <a:latin typeface="Aptos" panose="02110004020202020204"/>
              </a:rPr>
              <a:t>L’effectivité de la gestion locative mise en œuvre au sein de la résidence</a:t>
            </a:r>
            <a:r>
              <a:rPr lang="fr-FR" sz="2400" dirty="0">
                <a:solidFill>
                  <a:sysClr val="windowText" lastClr="000000"/>
                </a:solidFill>
                <a:latin typeface="Aptos" panose="02110004020202020204"/>
              </a:rPr>
              <a:t> au regard de ses objectifs en identifiant des temps de travail dédiés à cette activité, en listant des actions concrètes à mener, et en s’assurant de la compétence des personnes exerçant ces missions. A noter que la convention type ne reprend pas l’identification des ETP, ni la mesure de la compétence des personnes.</a:t>
            </a:r>
          </a:p>
          <a:p>
            <a:r>
              <a:rPr lang="fr-FR" sz="2400" b="1" dirty="0">
                <a:solidFill>
                  <a:sysClr val="windowText" lastClr="000000"/>
                </a:solidFill>
                <a:latin typeface="Aptos" panose="02110004020202020204"/>
              </a:rPr>
              <a:t>La mise à disposition au SIAO des logements relevant du contingent préfectoral, dans les conditions définies dans l’accord-cadre signé entre la </a:t>
            </a:r>
            <a:r>
              <a:rPr lang="fr-FR" sz="2400" b="1" dirty="0" err="1">
                <a:solidFill>
                  <a:sysClr val="windowText" lastClr="000000"/>
                </a:solidFill>
                <a:latin typeface="Aptos" panose="02110004020202020204"/>
              </a:rPr>
              <a:t>Dihal</a:t>
            </a:r>
            <a:r>
              <a:rPr lang="fr-FR" sz="2400" b="1" dirty="0">
                <a:solidFill>
                  <a:sysClr val="windowText" lastClr="000000"/>
                </a:solidFill>
                <a:latin typeface="Aptos" panose="02110004020202020204"/>
              </a:rPr>
              <a:t>, l’Unafo et l’Unhaj en décembre 2024. </a:t>
            </a:r>
          </a:p>
          <a:p>
            <a:pPr marL="0" lvl="0" indent="0">
              <a:buNone/>
              <a:defRPr/>
            </a:pPr>
            <a:r>
              <a:rPr lang="fr-FR" sz="2400" dirty="0">
                <a:solidFill>
                  <a:sysClr val="windowText" lastClr="000000"/>
                </a:solidFill>
                <a:latin typeface="Aptos" panose="02110004020202020204"/>
              </a:rPr>
              <a:t>Dans le cas où une résidence ne met pas à disposition tout ou partie des logements relevant du contingent préfectoral au SIAO dans les conditions définies dans l’accord-cadre, alors </a:t>
            </a:r>
            <a:r>
              <a:rPr lang="fr-FR" sz="2400" b="1" dirty="0">
                <a:solidFill>
                  <a:sysClr val="windowText" lastClr="000000"/>
                </a:solidFill>
                <a:latin typeface="Aptos" panose="02110004020202020204"/>
              </a:rPr>
              <a:t>les services peuvent décider de diminuer le montant d’AGLS versé</a:t>
            </a:r>
            <a:r>
              <a:rPr lang="fr-FR" sz="2400" dirty="0">
                <a:solidFill>
                  <a:sysClr val="windowText" lastClr="000000"/>
                </a:solidFill>
                <a:latin typeface="Aptos" panose="02110004020202020204"/>
              </a:rPr>
              <a:t>, jusqu’à la totalité.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fr-FR" sz="2400" b="0" i="0" u="none" strike="noStrike" kern="1200" cap="none" spc="0" normalizeH="0" baseline="0" noProof="0" dirty="0">
              <a:ln>
                <a:noFill/>
              </a:ln>
              <a:solidFill>
                <a:sysClr val="windowText" lastClr="000000"/>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475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28E41F-7C96-0D1D-F9F1-357E90181596}"/>
            </a:ext>
          </a:extLst>
        </p:cNvPr>
        <p:cNvGrpSpPr/>
        <p:nvPr/>
      </p:nvGrpSpPr>
      <p:grpSpPr>
        <a:xfrm>
          <a:off x="0" y="0"/>
          <a:ext cx="0" cy="0"/>
          <a:chOff x="0" y="0"/>
          <a:chExt cx="0" cy="0"/>
        </a:xfrm>
      </p:grpSpPr>
      <p:sp>
        <p:nvSpPr>
          <p:cNvPr id="2" name="Espace réservé du texte 11">
            <a:extLst>
              <a:ext uri="{FF2B5EF4-FFF2-40B4-BE49-F238E27FC236}">
                <a16:creationId xmlns:a16="http://schemas.microsoft.com/office/drawing/2014/main" id="{F467E64B-A6DF-BA73-ACC7-D5EB5A87F9D9}"/>
              </a:ext>
            </a:extLst>
          </p:cNvPr>
          <p:cNvSpPr txBox="1">
            <a:spLocks/>
          </p:cNvSpPr>
          <p:nvPr/>
        </p:nvSpPr>
        <p:spPr>
          <a:xfrm>
            <a:off x="2574047" y="141088"/>
            <a:ext cx="3728429" cy="383953"/>
          </a:xfrm>
          <a:prstGeom prst="rect">
            <a:avLst/>
          </a:prstGeom>
        </p:spPr>
        <p:txBody>
          <a:bodyPr vert="horz" lIns="0" rIns="0"/>
          <a:lstStyle>
            <a:lvl1pPr marL="0" indent="0" algn="l" defTabSz="457200" rtl="0" eaLnBrk="1" latinLnBrk="0" hangingPunct="1">
              <a:spcBef>
                <a:spcPct val="20000"/>
              </a:spcBef>
              <a:buFont typeface="Arial"/>
              <a:buNone/>
              <a:defRPr sz="3200" kern="1200">
                <a:solidFill>
                  <a:srgbClr val="172154"/>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200" b="1" spc="103" dirty="0" err="1"/>
              <a:t>logementdinsertion.org</a:t>
            </a:r>
            <a:endParaRPr lang="fr-FR" sz="1200" b="1" spc="103" dirty="0"/>
          </a:p>
        </p:txBody>
      </p:sp>
      <p:sp>
        <p:nvSpPr>
          <p:cNvPr id="3" name="Espace réservé du texte 4">
            <a:extLst>
              <a:ext uri="{FF2B5EF4-FFF2-40B4-BE49-F238E27FC236}">
                <a16:creationId xmlns:a16="http://schemas.microsoft.com/office/drawing/2014/main" id="{C020156F-8E6A-4D97-5D9E-2164C2A22BE2}"/>
              </a:ext>
            </a:extLst>
          </p:cNvPr>
          <p:cNvSpPr txBox="1">
            <a:spLocks/>
          </p:cNvSpPr>
          <p:nvPr/>
        </p:nvSpPr>
        <p:spPr>
          <a:xfrm>
            <a:off x="5631711" y="132519"/>
            <a:ext cx="3158593" cy="193070"/>
          </a:xfrm>
          <a:prstGeom prst="rect">
            <a:avLst/>
          </a:prstGeom>
        </p:spPr>
        <p:txBody>
          <a:bodyPr vert="horz"/>
          <a:lstStyle>
            <a:lvl1pPr marL="0" indent="0" algn="r" defTabSz="457200" rtl="0" eaLnBrk="1" latinLnBrk="0" hangingPunct="1">
              <a:spcBef>
                <a:spcPct val="20000"/>
              </a:spcBef>
              <a:buFont typeface="Arial"/>
              <a:buNone/>
              <a:defRPr sz="1100" kern="1200">
                <a:solidFill>
                  <a:srgbClr val="172154"/>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137" b="1" dirty="0"/>
              <a:t>Les indicateurs associés à  l’Aide à la Gestion Locative Sociale (AGLS)</a:t>
            </a:r>
          </a:p>
        </p:txBody>
      </p:sp>
      <p:sp>
        <p:nvSpPr>
          <p:cNvPr id="6" name="Titre 1">
            <a:extLst>
              <a:ext uri="{FF2B5EF4-FFF2-40B4-BE49-F238E27FC236}">
                <a16:creationId xmlns:a16="http://schemas.microsoft.com/office/drawing/2014/main" id="{1FEDA2E6-80C0-8642-A68D-C5C29CC567BA}"/>
              </a:ext>
            </a:extLst>
          </p:cNvPr>
          <p:cNvSpPr txBox="1">
            <a:spLocks/>
          </p:cNvSpPr>
          <p:nvPr/>
        </p:nvSpPr>
        <p:spPr>
          <a:xfrm>
            <a:off x="838200" y="808644"/>
            <a:ext cx="7952104" cy="9971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800" b="1" i="0" u="none" strike="noStrike" kern="1200" cap="none" spc="0" normalizeH="0" baseline="0" noProof="0" dirty="0">
                <a:ln>
                  <a:noFill/>
                </a:ln>
                <a:solidFill>
                  <a:sysClr val="windowText" lastClr="000000"/>
                </a:solidFill>
                <a:effectLst/>
                <a:uLnTx/>
                <a:uFillTx/>
                <a:latin typeface="Aptos Display" panose="02110004020202020204"/>
                <a:ea typeface="+mj-ea"/>
                <a:cs typeface="+mj-cs"/>
              </a:rPr>
              <a:t>L’enquête nationale de la DIHAL</a:t>
            </a:r>
          </a:p>
        </p:txBody>
      </p:sp>
      <p:sp>
        <p:nvSpPr>
          <p:cNvPr id="7" name="Espace réservé du contenu 2">
            <a:extLst>
              <a:ext uri="{FF2B5EF4-FFF2-40B4-BE49-F238E27FC236}">
                <a16:creationId xmlns:a16="http://schemas.microsoft.com/office/drawing/2014/main" id="{1249BCE8-5320-5AC2-1448-FB4BD0636439}"/>
              </a:ext>
            </a:extLst>
          </p:cNvPr>
          <p:cNvSpPr txBox="1">
            <a:spLocks/>
          </p:cNvSpPr>
          <p:nvPr/>
        </p:nvSpPr>
        <p:spPr>
          <a:xfrm>
            <a:off x="838200" y="1805788"/>
            <a:ext cx="7952104" cy="362740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fr-FR" sz="2400" dirty="0">
                <a:solidFill>
                  <a:sysClr val="windowText" lastClr="000000"/>
                </a:solidFill>
                <a:latin typeface="Aptos" panose="02110004020202020204"/>
              </a:rPr>
              <a:t>Une note de cadrage de la </a:t>
            </a:r>
            <a:r>
              <a:rPr lang="fr-FR" sz="2400" dirty="0" err="1">
                <a:solidFill>
                  <a:sysClr val="windowText" lastClr="000000"/>
                </a:solidFill>
                <a:latin typeface="Aptos" panose="02110004020202020204"/>
              </a:rPr>
              <a:t>Dihal</a:t>
            </a:r>
            <a:r>
              <a:rPr lang="fr-FR" sz="2400" dirty="0">
                <a:solidFill>
                  <a:sysClr val="windowText" lastClr="000000"/>
                </a:solidFill>
                <a:latin typeface="Aptos" panose="02110004020202020204"/>
              </a:rPr>
              <a:t> destinée aux gestionnaires et aux services de l’Etat, diffusée en janvier 2026 met en place une « enquête nationale » et définit une série d’indicateurs AGLS.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2400" b="1" i="0" u="none" strike="noStrike" kern="1200" cap="none" spc="0" normalizeH="0" baseline="0" noProof="0" dirty="0">
                <a:ln>
                  <a:noFill/>
                </a:ln>
                <a:solidFill>
                  <a:sysClr val="windowText" lastClr="000000"/>
                </a:solidFill>
                <a:effectLst/>
                <a:uLnTx/>
                <a:uFillTx/>
                <a:latin typeface="Aptos" panose="02110004020202020204"/>
                <a:ea typeface="+mn-ea"/>
                <a:cs typeface="+mn-cs"/>
              </a:rPr>
              <a:t>Objectifs de l’enquête de la </a:t>
            </a:r>
            <a:r>
              <a:rPr kumimoji="0" lang="fr-FR" sz="2400" b="1" i="0" u="none" strike="noStrike" kern="1200" cap="none" spc="0" normalizeH="0" baseline="0" noProof="0" dirty="0" err="1">
                <a:ln>
                  <a:noFill/>
                </a:ln>
                <a:solidFill>
                  <a:sysClr val="windowText" lastClr="000000"/>
                </a:solidFill>
                <a:effectLst/>
                <a:uLnTx/>
                <a:uFillTx/>
                <a:latin typeface="Aptos" panose="02110004020202020204"/>
                <a:ea typeface="+mn-ea"/>
                <a:cs typeface="+mn-cs"/>
              </a:rPr>
              <a:t>Dihal</a:t>
            </a:r>
            <a:r>
              <a:rPr kumimoji="0" lang="fr-FR" sz="2400" b="1" i="0" u="none" strike="noStrike" kern="1200" cap="none" spc="0" normalizeH="0" baseline="0" noProof="0" dirty="0">
                <a:ln>
                  <a:noFill/>
                </a:ln>
                <a:solidFill>
                  <a:sysClr val="windowText" lastClr="000000"/>
                </a:solidFill>
                <a:effectLst/>
                <a:uLnTx/>
                <a:uFillTx/>
                <a:latin typeface="Aptos" panose="02110004020202020204"/>
                <a:ea typeface="+mn-ea"/>
                <a:cs typeface="+mn-cs"/>
              </a:rPr>
              <a:t> :</a:t>
            </a:r>
            <a:r>
              <a:rPr kumimoji="0" lang="fr-FR" sz="2400" b="0" i="0" u="none" strike="noStrike" kern="1200" cap="none" spc="0" normalizeH="0" baseline="0" noProof="0" dirty="0">
                <a:ln>
                  <a:noFill/>
                </a:ln>
                <a:solidFill>
                  <a:sysClr val="windowText" lastClr="000000"/>
                </a:solidFill>
                <a:effectLst/>
                <a:uLnTx/>
                <a:uFillTx/>
                <a:latin typeface="Aptos" panose="02110004020202020204"/>
                <a:ea typeface="+mn-ea"/>
                <a:cs typeface="+mn-cs"/>
              </a:rPr>
              <a:t> </a:t>
            </a:r>
          </a:p>
          <a:p>
            <a:pPr lvl="1">
              <a:defRPr/>
            </a:pPr>
            <a:r>
              <a:rPr kumimoji="0" lang="fr-FR" sz="2000" b="0" i="0" u="none" strike="noStrike" kern="1200" cap="none" spc="0" normalizeH="0" baseline="0" noProof="0" dirty="0">
                <a:ln>
                  <a:noFill/>
                </a:ln>
                <a:solidFill>
                  <a:sysClr val="windowText" lastClr="000000"/>
                </a:solidFill>
                <a:effectLst/>
                <a:uLnTx/>
                <a:uFillTx/>
                <a:latin typeface="Aptos" panose="02110004020202020204"/>
                <a:ea typeface="+mn-ea"/>
                <a:cs typeface="+mn-cs"/>
              </a:rPr>
              <a:t>Collecter de manière </a:t>
            </a:r>
            <a:r>
              <a:rPr kumimoji="0" lang="fr-FR" sz="2000" b="1" i="1" u="sng" strike="noStrike" kern="1200" cap="none" spc="0" normalizeH="0" baseline="0" noProof="0" dirty="0">
                <a:ln>
                  <a:noFill/>
                </a:ln>
                <a:solidFill>
                  <a:sysClr val="windowText" lastClr="000000"/>
                </a:solidFill>
                <a:effectLst/>
                <a:uLnTx/>
                <a:uFillTx/>
                <a:latin typeface="Aptos" panose="02110004020202020204"/>
                <a:ea typeface="+mn-ea"/>
                <a:cs typeface="+mn-cs"/>
              </a:rPr>
              <a:t>centralisée et unique </a:t>
            </a:r>
            <a:r>
              <a:rPr kumimoji="0" lang="fr-FR" sz="2000" strike="noStrike" kern="1200" cap="none" spc="0" normalizeH="0" baseline="0" noProof="0" dirty="0">
                <a:ln>
                  <a:noFill/>
                </a:ln>
                <a:solidFill>
                  <a:sysClr val="windowText" lastClr="000000"/>
                </a:solidFill>
                <a:effectLst/>
                <a:uLnTx/>
                <a:uFillTx/>
                <a:latin typeface="Aptos" panose="02110004020202020204"/>
                <a:ea typeface="+mn-ea"/>
                <a:cs typeface="+mn-cs"/>
              </a:rPr>
              <a:t>des données sur </a:t>
            </a:r>
            <a:r>
              <a:rPr lang="fr-FR" sz="2000" dirty="0">
                <a:solidFill>
                  <a:sysClr val="windowText" lastClr="000000"/>
                </a:solidFill>
                <a:latin typeface="Aptos" panose="02110004020202020204"/>
              </a:rPr>
              <a:t>le fonctionnement des résidences sociales et </a:t>
            </a:r>
            <a:r>
              <a:rPr kumimoji="0" lang="fr-FR" sz="2000" strike="noStrike" kern="1200" cap="none" spc="0" normalizeH="0" baseline="0" noProof="0" dirty="0">
                <a:ln>
                  <a:noFill/>
                </a:ln>
                <a:solidFill>
                  <a:sysClr val="windowText" lastClr="000000"/>
                </a:solidFill>
                <a:effectLst/>
                <a:uLnTx/>
                <a:uFillTx/>
                <a:latin typeface="Aptos" panose="02110004020202020204"/>
                <a:ea typeface="+mn-ea"/>
                <a:cs typeface="+mn-cs"/>
              </a:rPr>
              <a:t>la mise en œuvre de la GLS (pas de demande complémentaire au niveau des DDETS).</a:t>
            </a:r>
            <a:endParaRPr kumimoji="0" lang="fr-FR" sz="1600" strike="noStrike" kern="1200" cap="none" spc="0" normalizeH="0" baseline="0" noProof="0" dirty="0">
              <a:ln>
                <a:noFill/>
              </a:ln>
              <a:solidFill>
                <a:sysClr val="windowText" lastClr="000000"/>
              </a:solidFill>
              <a:effectLst/>
              <a:uLnTx/>
              <a:uFillTx/>
              <a:latin typeface="Aptos" panose="02110004020202020204"/>
              <a:ea typeface="+mn-ea"/>
              <a:cs typeface="+mn-cs"/>
            </a:endParaRPr>
          </a:p>
          <a:p>
            <a:pPr lvl="1">
              <a:spcBef>
                <a:spcPts val="1000"/>
              </a:spcBef>
              <a:defRPr/>
            </a:pPr>
            <a:r>
              <a:rPr kumimoji="0" lang="fr-FR" sz="2000" i="0" u="none" strike="noStrike" kern="1200" cap="none" spc="0" normalizeH="0" baseline="0" noProof="0" dirty="0">
                <a:ln>
                  <a:noFill/>
                </a:ln>
                <a:solidFill>
                  <a:sysClr val="windowText" lastClr="000000"/>
                </a:solidFill>
                <a:effectLst/>
                <a:uLnTx/>
                <a:uFillTx/>
                <a:latin typeface="Aptos" panose="02110004020202020204"/>
                <a:ea typeface="+mn-ea"/>
                <a:cs typeface="+mn-cs"/>
              </a:rPr>
              <a:t>Harmoniser au niveau national les critères d’évaluation de l’action des gestionnaires (pas de ratios spécifiques à chaque DDETS).</a:t>
            </a:r>
            <a:endParaRPr lang="fr-FR" sz="1700" dirty="0">
              <a:solidFill>
                <a:sysClr val="windowText" lastClr="000000"/>
              </a:solidFill>
              <a:latin typeface="Aptos" panose="02110004020202020204"/>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fr-FR" sz="2400" b="0" i="0" u="none" strike="noStrike" kern="1200" cap="none" spc="0" normalizeH="0" baseline="0" noProof="0" dirty="0">
              <a:ln>
                <a:noFill/>
              </a:ln>
              <a:solidFill>
                <a:sysClr val="windowText" lastClr="000000"/>
              </a:solidFill>
              <a:effectLst/>
              <a:uLnTx/>
              <a:uFillTx/>
              <a:latin typeface="Aptos" panose="02110004020202020204"/>
              <a:ea typeface="+mn-ea"/>
              <a:cs typeface="+mn-cs"/>
            </a:endParaRPr>
          </a:p>
        </p:txBody>
      </p:sp>
    </p:spTree>
    <p:extLst>
      <p:ext uri="{BB962C8B-B14F-4D97-AF65-F5344CB8AC3E}">
        <p14:creationId xmlns:p14="http://schemas.microsoft.com/office/powerpoint/2010/main" val="513964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7A9EC-4B6E-1DCD-25A6-DD748594D8D6}"/>
            </a:ext>
          </a:extLst>
        </p:cNvPr>
        <p:cNvGrpSpPr/>
        <p:nvPr/>
      </p:nvGrpSpPr>
      <p:grpSpPr>
        <a:xfrm>
          <a:off x="0" y="0"/>
          <a:ext cx="0" cy="0"/>
          <a:chOff x="0" y="0"/>
          <a:chExt cx="0" cy="0"/>
        </a:xfrm>
      </p:grpSpPr>
      <p:sp>
        <p:nvSpPr>
          <p:cNvPr id="2" name="Espace réservé du texte 11">
            <a:extLst>
              <a:ext uri="{FF2B5EF4-FFF2-40B4-BE49-F238E27FC236}">
                <a16:creationId xmlns:a16="http://schemas.microsoft.com/office/drawing/2014/main" id="{6900858D-6286-CBB3-44C1-3B1947B0E8AC}"/>
              </a:ext>
            </a:extLst>
          </p:cNvPr>
          <p:cNvSpPr txBox="1">
            <a:spLocks/>
          </p:cNvSpPr>
          <p:nvPr/>
        </p:nvSpPr>
        <p:spPr>
          <a:xfrm>
            <a:off x="2574047" y="141088"/>
            <a:ext cx="3728429" cy="383953"/>
          </a:xfrm>
          <a:prstGeom prst="rect">
            <a:avLst/>
          </a:prstGeom>
        </p:spPr>
        <p:txBody>
          <a:bodyPr vert="horz" lIns="0" rIns="0"/>
          <a:lstStyle>
            <a:lvl1pPr marL="0" indent="0" algn="l" defTabSz="457200" rtl="0" eaLnBrk="1" latinLnBrk="0" hangingPunct="1">
              <a:spcBef>
                <a:spcPct val="20000"/>
              </a:spcBef>
              <a:buFont typeface="Arial"/>
              <a:buNone/>
              <a:defRPr sz="3200" kern="1200">
                <a:solidFill>
                  <a:srgbClr val="172154"/>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200" b="1" spc="103" dirty="0" err="1"/>
              <a:t>logementdinsertion.org</a:t>
            </a:r>
            <a:endParaRPr lang="fr-FR" sz="1200" b="1" spc="103" dirty="0"/>
          </a:p>
        </p:txBody>
      </p:sp>
      <p:sp>
        <p:nvSpPr>
          <p:cNvPr id="3" name="Espace réservé du texte 4">
            <a:extLst>
              <a:ext uri="{FF2B5EF4-FFF2-40B4-BE49-F238E27FC236}">
                <a16:creationId xmlns:a16="http://schemas.microsoft.com/office/drawing/2014/main" id="{F293D7F3-5522-9DFB-C72A-80E1544D449F}"/>
              </a:ext>
            </a:extLst>
          </p:cNvPr>
          <p:cNvSpPr txBox="1">
            <a:spLocks/>
          </p:cNvSpPr>
          <p:nvPr/>
        </p:nvSpPr>
        <p:spPr>
          <a:xfrm>
            <a:off x="5631711" y="132519"/>
            <a:ext cx="3158593" cy="193070"/>
          </a:xfrm>
          <a:prstGeom prst="rect">
            <a:avLst/>
          </a:prstGeom>
        </p:spPr>
        <p:txBody>
          <a:bodyPr vert="horz"/>
          <a:lstStyle>
            <a:lvl1pPr marL="0" indent="0" algn="r" defTabSz="457200" rtl="0" eaLnBrk="1" latinLnBrk="0" hangingPunct="1">
              <a:spcBef>
                <a:spcPct val="20000"/>
              </a:spcBef>
              <a:buFont typeface="Arial"/>
              <a:buNone/>
              <a:defRPr sz="1100" kern="1200">
                <a:solidFill>
                  <a:srgbClr val="172154"/>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137" b="1" dirty="0"/>
              <a:t>Les indicateurs associés à  l’Aide à la Gestion Locative Sociale (AGLS)</a:t>
            </a:r>
          </a:p>
        </p:txBody>
      </p:sp>
      <p:sp>
        <p:nvSpPr>
          <p:cNvPr id="6" name="Titre 1">
            <a:extLst>
              <a:ext uri="{FF2B5EF4-FFF2-40B4-BE49-F238E27FC236}">
                <a16:creationId xmlns:a16="http://schemas.microsoft.com/office/drawing/2014/main" id="{53DCEE7D-56F9-1556-53AB-DC6F7E2A3B1A}"/>
              </a:ext>
            </a:extLst>
          </p:cNvPr>
          <p:cNvSpPr txBox="1">
            <a:spLocks/>
          </p:cNvSpPr>
          <p:nvPr/>
        </p:nvSpPr>
        <p:spPr>
          <a:xfrm>
            <a:off x="838200" y="808644"/>
            <a:ext cx="7952104" cy="9971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fr-FR" sz="2800" b="1" dirty="0">
                <a:solidFill>
                  <a:sysClr val="windowText" lastClr="000000"/>
                </a:solidFill>
                <a:latin typeface="Aptos Display" panose="02110004020202020204"/>
              </a:rPr>
              <a:t>L’enquête nationale lancée par la DIHAL</a:t>
            </a:r>
          </a:p>
        </p:txBody>
      </p:sp>
      <p:sp>
        <p:nvSpPr>
          <p:cNvPr id="7" name="Espace réservé du contenu 2">
            <a:extLst>
              <a:ext uri="{FF2B5EF4-FFF2-40B4-BE49-F238E27FC236}">
                <a16:creationId xmlns:a16="http://schemas.microsoft.com/office/drawing/2014/main" id="{303D5948-3102-E517-4311-6E8792ACB646}"/>
              </a:ext>
            </a:extLst>
          </p:cNvPr>
          <p:cNvSpPr txBox="1">
            <a:spLocks/>
          </p:cNvSpPr>
          <p:nvPr/>
        </p:nvSpPr>
        <p:spPr>
          <a:xfrm>
            <a:off x="838200" y="1805788"/>
            <a:ext cx="7952104" cy="3627403"/>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fr-FR" sz="2400" dirty="0">
                <a:solidFill>
                  <a:sysClr val="windowText" lastClr="000000"/>
                </a:solidFill>
                <a:latin typeface="Aptos" panose="02110004020202020204"/>
              </a:rPr>
              <a:t>Mise en œuvre de l’enquête de la </a:t>
            </a:r>
            <a:r>
              <a:rPr lang="fr-FR" sz="2400" dirty="0" err="1">
                <a:solidFill>
                  <a:sysClr val="windowText" lastClr="000000"/>
                </a:solidFill>
                <a:latin typeface="Aptos" panose="02110004020202020204"/>
              </a:rPr>
              <a:t>Dihal</a:t>
            </a:r>
            <a:r>
              <a:rPr lang="fr-FR" sz="2400" dirty="0">
                <a:solidFill>
                  <a:sysClr val="windowText" lastClr="000000"/>
                </a:solidFill>
                <a:latin typeface="Aptos" panose="02110004020202020204"/>
              </a:rPr>
              <a:t> :</a:t>
            </a:r>
          </a:p>
          <a:p>
            <a:pPr lvl="1">
              <a:defRPr/>
            </a:pPr>
            <a:r>
              <a:rPr kumimoji="0" lang="fr-FR" sz="2000" b="0" i="0" u="none" strike="noStrike" kern="1200" cap="none" spc="0" normalizeH="0" baseline="0" noProof="0" dirty="0">
                <a:ln>
                  <a:noFill/>
                </a:ln>
                <a:solidFill>
                  <a:sysClr val="windowText" lastClr="000000"/>
                </a:solidFill>
                <a:effectLst/>
                <a:uLnTx/>
                <a:uFillTx/>
                <a:latin typeface="Aptos" panose="02110004020202020204"/>
                <a:ea typeface="+mn-ea"/>
                <a:cs typeface="+mn-cs"/>
              </a:rPr>
              <a:t>Réponse à un questionnaire en ligne</a:t>
            </a:r>
          </a:p>
          <a:p>
            <a:pPr lvl="1">
              <a:defRPr/>
            </a:pPr>
            <a:r>
              <a:rPr lang="fr-FR" sz="2000" dirty="0">
                <a:solidFill>
                  <a:sysClr val="windowText" lastClr="000000"/>
                </a:solidFill>
                <a:latin typeface="Aptos" panose="02110004020202020204"/>
              </a:rPr>
              <a:t>Résidence par résidence.</a:t>
            </a:r>
          </a:p>
          <a:p>
            <a:pPr lvl="1">
              <a:defRPr/>
            </a:pPr>
            <a:r>
              <a:rPr lang="fr-FR" sz="2000" dirty="0">
                <a:solidFill>
                  <a:sysClr val="windowText" lastClr="000000"/>
                </a:solidFill>
                <a:latin typeface="Aptos" panose="02110004020202020204"/>
              </a:rPr>
              <a:t>Du 13 janvier </a:t>
            </a:r>
            <a:r>
              <a:rPr lang="fr-FR" sz="2000">
                <a:solidFill>
                  <a:sysClr val="windowText" lastClr="000000"/>
                </a:solidFill>
                <a:latin typeface="Aptos" panose="02110004020202020204"/>
              </a:rPr>
              <a:t>au 30 </a:t>
            </a:r>
            <a:r>
              <a:rPr lang="fr-FR" sz="2000" dirty="0">
                <a:solidFill>
                  <a:sysClr val="windowText" lastClr="000000"/>
                </a:solidFill>
                <a:latin typeface="Aptos" panose="02110004020202020204"/>
              </a:rPr>
              <a:t>avril 2026</a:t>
            </a:r>
          </a:p>
          <a:p>
            <a:pPr>
              <a:defRPr/>
            </a:pPr>
            <a:r>
              <a:rPr kumimoji="0" lang="fr-FR" sz="2400" b="0" i="0" u="none" strike="noStrike" kern="1200" cap="none" spc="0" normalizeH="0" baseline="0" noProof="0" dirty="0">
                <a:ln>
                  <a:noFill/>
                </a:ln>
                <a:solidFill>
                  <a:sysClr val="windowText" lastClr="000000"/>
                </a:solidFill>
                <a:effectLst/>
                <a:uLnTx/>
                <a:uFillTx/>
                <a:latin typeface="Aptos" panose="02110004020202020204"/>
                <a:ea typeface="+mn-ea"/>
                <a:cs typeface="+mn-cs"/>
              </a:rPr>
              <a:t>Les réponse</a:t>
            </a:r>
            <a:r>
              <a:rPr lang="fr-FR" sz="2400" dirty="0">
                <a:solidFill>
                  <a:sysClr val="windowText" lastClr="000000"/>
                </a:solidFill>
                <a:latin typeface="Aptos" panose="02110004020202020204"/>
              </a:rPr>
              <a:t>s collectées au niveau national seront ensuite transmises aux DDETS par la DIHAL. </a:t>
            </a:r>
            <a:r>
              <a:rPr lang="fr-FR" sz="2400" b="1" dirty="0">
                <a:solidFill>
                  <a:sysClr val="windowText" lastClr="000000"/>
                </a:solidFill>
                <a:latin typeface="Aptos" panose="02110004020202020204"/>
              </a:rPr>
              <a:t>Aucun autre élément d’évaluation ne pourra être demandé localement</a:t>
            </a:r>
            <a:r>
              <a:rPr lang="fr-FR" sz="2400" dirty="0">
                <a:solidFill>
                  <a:sysClr val="windowText" lastClr="000000"/>
                </a:solidFill>
                <a:latin typeface="Aptos" panose="02110004020202020204"/>
              </a:rPr>
              <a:t> au gestionnaire, hormis les documents habituellement demandés dans le cadre de la demande de subvention ou de la clôture de l’exercice (comptes annuels, rapports CAC, rapport d’activité)</a:t>
            </a:r>
            <a:endParaRPr kumimoji="0" lang="fr-FR" sz="2400" b="0" i="0" u="none" strike="noStrike" kern="1200" cap="none" spc="0" normalizeH="0" baseline="0" noProof="0" dirty="0">
              <a:ln>
                <a:noFill/>
              </a:ln>
              <a:solidFill>
                <a:sysClr val="windowText" lastClr="000000"/>
              </a:solidFill>
              <a:effectLst/>
              <a:uLnTx/>
              <a:uFillTx/>
              <a:latin typeface="Aptos" panose="02110004020202020204"/>
              <a:ea typeface="+mn-ea"/>
              <a:cs typeface="+mn-cs"/>
            </a:endParaRPr>
          </a:p>
          <a:p>
            <a:pPr>
              <a:defRPr/>
            </a:pPr>
            <a:r>
              <a:rPr kumimoji="0" lang="fr-FR" sz="2400" b="1" i="0" u="none" strike="noStrike" kern="1200" cap="none" spc="0" normalizeH="0" baseline="0" noProof="0" dirty="0">
                <a:ln>
                  <a:noFill/>
                </a:ln>
                <a:solidFill>
                  <a:sysClr val="windowText" lastClr="000000"/>
                </a:solidFill>
                <a:effectLst/>
                <a:uLnTx/>
                <a:uFillTx/>
                <a:latin typeface="Aptos" panose="02110004020202020204"/>
                <a:ea typeface="+mn-ea"/>
                <a:cs typeface="+mn-cs"/>
              </a:rPr>
              <a:t>Cette enquête n’est donc pas facultative.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fr-FR" sz="2400" b="0" i="0" u="none" strike="noStrike" kern="1200" cap="none" spc="0" normalizeH="0" baseline="0" noProof="0" dirty="0">
              <a:ln>
                <a:noFill/>
              </a:ln>
              <a:solidFill>
                <a:sysClr val="windowText" lastClr="000000"/>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77915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5B7FD1-A398-F75A-54C9-9C7D0C208976}"/>
            </a:ext>
          </a:extLst>
        </p:cNvPr>
        <p:cNvGrpSpPr/>
        <p:nvPr/>
      </p:nvGrpSpPr>
      <p:grpSpPr>
        <a:xfrm>
          <a:off x="0" y="0"/>
          <a:ext cx="0" cy="0"/>
          <a:chOff x="0" y="0"/>
          <a:chExt cx="0" cy="0"/>
        </a:xfrm>
      </p:grpSpPr>
      <p:sp>
        <p:nvSpPr>
          <p:cNvPr id="2" name="Espace réservé du texte 11">
            <a:extLst>
              <a:ext uri="{FF2B5EF4-FFF2-40B4-BE49-F238E27FC236}">
                <a16:creationId xmlns:a16="http://schemas.microsoft.com/office/drawing/2014/main" id="{DE51A6AC-3AED-EA1F-0098-AD6F0A0197F0}"/>
              </a:ext>
            </a:extLst>
          </p:cNvPr>
          <p:cNvSpPr txBox="1">
            <a:spLocks/>
          </p:cNvSpPr>
          <p:nvPr/>
        </p:nvSpPr>
        <p:spPr>
          <a:xfrm>
            <a:off x="2574047" y="141088"/>
            <a:ext cx="3728429" cy="383953"/>
          </a:xfrm>
          <a:prstGeom prst="rect">
            <a:avLst/>
          </a:prstGeom>
        </p:spPr>
        <p:txBody>
          <a:bodyPr vert="horz" lIns="0" rIns="0"/>
          <a:lstStyle>
            <a:lvl1pPr marL="0" indent="0" algn="l" defTabSz="457200" rtl="0" eaLnBrk="1" latinLnBrk="0" hangingPunct="1">
              <a:spcBef>
                <a:spcPct val="20000"/>
              </a:spcBef>
              <a:buFont typeface="Arial"/>
              <a:buNone/>
              <a:defRPr sz="3200" kern="1200">
                <a:solidFill>
                  <a:srgbClr val="172154"/>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200" b="1" spc="103" dirty="0" err="1"/>
              <a:t>logementdinsertion.org</a:t>
            </a:r>
            <a:endParaRPr lang="fr-FR" sz="1200" b="1" spc="103" dirty="0"/>
          </a:p>
        </p:txBody>
      </p:sp>
      <p:sp>
        <p:nvSpPr>
          <p:cNvPr id="3" name="Espace réservé du texte 4">
            <a:extLst>
              <a:ext uri="{FF2B5EF4-FFF2-40B4-BE49-F238E27FC236}">
                <a16:creationId xmlns:a16="http://schemas.microsoft.com/office/drawing/2014/main" id="{45160063-76F2-E335-28C7-E749FA2E113C}"/>
              </a:ext>
            </a:extLst>
          </p:cNvPr>
          <p:cNvSpPr txBox="1">
            <a:spLocks/>
          </p:cNvSpPr>
          <p:nvPr/>
        </p:nvSpPr>
        <p:spPr>
          <a:xfrm>
            <a:off x="5631711" y="132519"/>
            <a:ext cx="3158593" cy="193070"/>
          </a:xfrm>
          <a:prstGeom prst="rect">
            <a:avLst/>
          </a:prstGeom>
        </p:spPr>
        <p:txBody>
          <a:bodyPr vert="horz"/>
          <a:lstStyle>
            <a:lvl1pPr marL="0" indent="0" algn="r" defTabSz="457200" rtl="0" eaLnBrk="1" latinLnBrk="0" hangingPunct="1">
              <a:spcBef>
                <a:spcPct val="20000"/>
              </a:spcBef>
              <a:buFont typeface="Arial"/>
              <a:buNone/>
              <a:defRPr sz="1100" kern="1200">
                <a:solidFill>
                  <a:srgbClr val="172154"/>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137" b="1" dirty="0"/>
              <a:t>Les indicateurs associés à  l’Aide à la Gestion Locative Sociale (AGLS)</a:t>
            </a:r>
          </a:p>
        </p:txBody>
      </p:sp>
      <p:sp>
        <p:nvSpPr>
          <p:cNvPr id="6" name="Titre 1">
            <a:extLst>
              <a:ext uri="{FF2B5EF4-FFF2-40B4-BE49-F238E27FC236}">
                <a16:creationId xmlns:a16="http://schemas.microsoft.com/office/drawing/2014/main" id="{16010CA3-0AB3-7C25-E663-82FD6207A884}"/>
              </a:ext>
            </a:extLst>
          </p:cNvPr>
          <p:cNvSpPr txBox="1">
            <a:spLocks/>
          </p:cNvSpPr>
          <p:nvPr/>
        </p:nvSpPr>
        <p:spPr>
          <a:xfrm>
            <a:off x="838200" y="808644"/>
            <a:ext cx="7952104" cy="9971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800" b="1" i="0" u="none" strike="noStrike" kern="1200" cap="none" spc="0" normalizeH="0" baseline="0" noProof="0" dirty="0">
                <a:ln>
                  <a:noFill/>
                </a:ln>
                <a:solidFill>
                  <a:sysClr val="windowText" lastClr="000000"/>
                </a:solidFill>
                <a:effectLst/>
                <a:uLnTx/>
                <a:uFillTx/>
                <a:latin typeface="Aptos Display" panose="02110004020202020204"/>
                <a:ea typeface="+mj-ea"/>
                <a:cs typeface="+mj-cs"/>
              </a:rPr>
              <a:t>L’enquête nationale lancée par la DIHAL</a:t>
            </a:r>
          </a:p>
        </p:txBody>
      </p:sp>
      <p:sp>
        <p:nvSpPr>
          <p:cNvPr id="7" name="Espace réservé du contenu 2">
            <a:extLst>
              <a:ext uri="{FF2B5EF4-FFF2-40B4-BE49-F238E27FC236}">
                <a16:creationId xmlns:a16="http://schemas.microsoft.com/office/drawing/2014/main" id="{F2431726-CDDE-A283-CF12-A891BFDB3AFC}"/>
              </a:ext>
            </a:extLst>
          </p:cNvPr>
          <p:cNvSpPr txBox="1">
            <a:spLocks/>
          </p:cNvSpPr>
          <p:nvPr/>
        </p:nvSpPr>
        <p:spPr>
          <a:xfrm>
            <a:off x="838200" y="1805788"/>
            <a:ext cx="7952104" cy="36274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fr-FR" sz="2400" dirty="0">
                <a:solidFill>
                  <a:sysClr val="windowText" lastClr="000000"/>
                </a:solidFill>
                <a:latin typeface="Aptos" panose="02110004020202020204"/>
              </a:rPr>
              <a:t>Les données collectées concernent :</a:t>
            </a:r>
          </a:p>
          <a:p>
            <a:pPr lvl="1">
              <a:defRPr/>
            </a:pPr>
            <a:r>
              <a:rPr kumimoji="0" lang="fr-FR" sz="2000" b="0" i="0" u="none" strike="noStrike" kern="1200" cap="none" spc="0" normalizeH="0" baseline="0" noProof="0" dirty="0">
                <a:ln>
                  <a:noFill/>
                </a:ln>
                <a:solidFill>
                  <a:sysClr val="windowText" lastClr="000000"/>
                </a:solidFill>
                <a:effectLst/>
                <a:uLnTx/>
                <a:uFillTx/>
                <a:latin typeface="Aptos" panose="02110004020202020204"/>
                <a:ea typeface="+mn-ea"/>
                <a:cs typeface="+mn-cs"/>
              </a:rPr>
              <a:t>Les caractéristiques de la résidence.</a:t>
            </a:r>
          </a:p>
          <a:p>
            <a:pPr lvl="1">
              <a:defRPr/>
            </a:pPr>
            <a:r>
              <a:rPr lang="fr-FR" sz="2000" dirty="0">
                <a:solidFill>
                  <a:sysClr val="windowText" lastClr="000000"/>
                </a:solidFill>
                <a:latin typeface="Aptos" panose="02110004020202020204"/>
              </a:rPr>
              <a:t>Le calcul de 8 indicateurs dont seul l’indicateur « taux de logement mis à disposition au SIAO » sera utilisé pour évaluer la mise à disposition des logements au SIAO.</a:t>
            </a:r>
          </a:p>
          <a:p>
            <a:pPr lvl="1">
              <a:defRPr/>
            </a:pPr>
            <a:r>
              <a:rPr lang="fr-FR" sz="2000" dirty="0">
                <a:solidFill>
                  <a:sysClr val="windowText" lastClr="000000"/>
                </a:solidFill>
                <a:latin typeface="Aptos" panose="02110004020202020204"/>
              </a:rPr>
              <a:t>4 champs « libres » relatifs aux actions de GLS</a:t>
            </a:r>
            <a:r>
              <a:rPr lang="fr-FR" dirty="0">
                <a:solidFill>
                  <a:sysClr val="windowText" lastClr="000000"/>
                </a:solidFill>
                <a:latin typeface="Aptos" panose="02110004020202020204"/>
              </a:rPr>
              <a:t>.</a:t>
            </a:r>
            <a:endParaRPr lang="fr-FR" sz="2400" dirty="0">
              <a:solidFill>
                <a:sysClr val="windowText" lastClr="000000"/>
              </a:solidFill>
              <a:latin typeface="Aptos" panose="02110004020202020204"/>
            </a:endParaRPr>
          </a:p>
          <a:p>
            <a:pPr marL="457200" lvl="1" indent="0">
              <a:buNone/>
              <a:defRPr/>
            </a:pPr>
            <a:endParaRPr lang="fr-FR" sz="2000" dirty="0">
              <a:solidFill>
                <a:sysClr val="windowText" lastClr="000000"/>
              </a:solidFill>
              <a:latin typeface="Aptos" panose="02110004020202020204"/>
            </a:endParaRPr>
          </a:p>
        </p:txBody>
      </p:sp>
    </p:spTree>
    <p:extLst>
      <p:ext uri="{BB962C8B-B14F-4D97-AF65-F5344CB8AC3E}">
        <p14:creationId xmlns:p14="http://schemas.microsoft.com/office/powerpoint/2010/main" val="2023956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9983C-96C8-DAC8-60FF-4F5B10E3D739}"/>
            </a:ext>
          </a:extLst>
        </p:cNvPr>
        <p:cNvGrpSpPr/>
        <p:nvPr/>
      </p:nvGrpSpPr>
      <p:grpSpPr>
        <a:xfrm>
          <a:off x="0" y="0"/>
          <a:ext cx="0" cy="0"/>
          <a:chOff x="0" y="0"/>
          <a:chExt cx="0" cy="0"/>
        </a:xfrm>
      </p:grpSpPr>
      <p:sp>
        <p:nvSpPr>
          <p:cNvPr id="2" name="Espace réservé du texte 11">
            <a:extLst>
              <a:ext uri="{FF2B5EF4-FFF2-40B4-BE49-F238E27FC236}">
                <a16:creationId xmlns:a16="http://schemas.microsoft.com/office/drawing/2014/main" id="{AF716961-15A7-C4D2-4145-5227F0648B77}"/>
              </a:ext>
            </a:extLst>
          </p:cNvPr>
          <p:cNvSpPr txBox="1">
            <a:spLocks/>
          </p:cNvSpPr>
          <p:nvPr/>
        </p:nvSpPr>
        <p:spPr>
          <a:xfrm>
            <a:off x="2574047" y="141088"/>
            <a:ext cx="3728429" cy="383953"/>
          </a:xfrm>
          <a:prstGeom prst="rect">
            <a:avLst/>
          </a:prstGeom>
        </p:spPr>
        <p:txBody>
          <a:bodyPr vert="horz" lIns="0" rIns="0"/>
          <a:lstStyle>
            <a:lvl1pPr marL="0" indent="0" algn="l" defTabSz="457200" rtl="0" eaLnBrk="1" latinLnBrk="0" hangingPunct="1">
              <a:spcBef>
                <a:spcPct val="20000"/>
              </a:spcBef>
              <a:buFont typeface="Arial"/>
              <a:buNone/>
              <a:defRPr sz="3200" kern="1200">
                <a:solidFill>
                  <a:srgbClr val="172154"/>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200" b="1" spc="103" dirty="0" err="1"/>
              <a:t>logementdinsertion.org</a:t>
            </a:r>
            <a:endParaRPr lang="fr-FR" sz="1200" b="1" spc="103" dirty="0"/>
          </a:p>
        </p:txBody>
      </p:sp>
      <p:sp>
        <p:nvSpPr>
          <p:cNvPr id="3" name="Espace réservé du texte 4">
            <a:extLst>
              <a:ext uri="{FF2B5EF4-FFF2-40B4-BE49-F238E27FC236}">
                <a16:creationId xmlns:a16="http://schemas.microsoft.com/office/drawing/2014/main" id="{27DB82C7-6B29-938D-6BF1-4FFF3F47E451}"/>
              </a:ext>
            </a:extLst>
          </p:cNvPr>
          <p:cNvSpPr txBox="1">
            <a:spLocks/>
          </p:cNvSpPr>
          <p:nvPr/>
        </p:nvSpPr>
        <p:spPr>
          <a:xfrm>
            <a:off x="5631711" y="132519"/>
            <a:ext cx="3158593" cy="193070"/>
          </a:xfrm>
          <a:prstGeom prst="rect">
            <a:avLst/>
          </a:prstGeom>
        </p:spPr>
        <p:txBody>
          <a:bodyPr vert="horz"/>
          <a:lstStyle>
            <a:lvl1pPr marL="0" indent="0" algn="r" defTabSz="457200" rtl="0" eaLnBrk="1" latinLnBrk="0" hangingPunct="1">
              <a:spcBef>
                <a:spcPct val="20000"/>
              </a:spcBef>
              <a:buFont typeface="Arial"/>
              <a:buNone/>
              <a:defRPr sz="1100" kern="1200">
                <a:solidFill>
                  <a:srgbClr val="172154"/>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137" b="1" dirty="0"/>
              <a:t>Les indicateurs associés à  l’Aide à la Gestion Locative Sociale (AGLS)</a:t>
            </a:r>
          </a:p>
        </p:txBody>
      </p:sp>
      <p:sp>
        <p:nvSpPr>
          <p:cNvPr id="6" name="Titre 1">
            <a:extLst>
              <a:ext uri="{FF2B5EF4-FFF2-40B4-BE49-F238E27FC236}">
                <a16:creationId xmlns:a16="http://schemas.microsoft.com/office/drawing/2014/main" id="{2A6EB911-15BC-57CF-F3EA-1F38B38A00B1}"/>
              </a:ext>
            </a:extLst>
          </p:cNvPr>
          <p:cNvSpPr txBox="1">
            <a:spLocks/>
          </p:cNvSpPr>
          <p:nvPr/>
        </p:nvSpPr>
        <p:spPr>
          <a:xfrm>
            <a:off x="838200" y="808644"/>
            <a:ext cx="7952104" cy="9971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800" b="1" i="0" u="none" strike="noStrike" kern="1200" cap="none" spc="0" normalizeH="0" baseline="0" noProof="0" dirty="0">
                <a:ln>
                  <a:noFill/>
                </a:ln>
                <a:solidFill>
                  <a:sysClr val="windowText" lastClr="000000"/>
                </a:solidFill>
                <a:effectLst/>
                <a:uLnTx/>
                <a:uFillTx/>
                <a:latin typeface="Aptos Display" panose="02110004020202020204"/>
                <a:ea typeface="+mj-ea"/>
                <a:cs typeface="+mj-cs"/>
              </a:rPr>
              <a:t>L’indicateur « Taux de logement mis à disposition au SIAO » :</a:t>
            </a:r>
          </a:p>
        </p:txBody>
      </p:sp>
      <p:sp>
        <p:nvSpPr>
          <p:cNvPr id="7" name="Espace réservé du contenu 2">
            <a:extLst>
              <a:ext uri="{FF2B5EF4-FFF2-40B4-BE49-F238E27FC236}">
                <a16:creationId xmlns:a16="http://schemas.microsoft.com/office/drawing/2014/main" id="{B776D822-7483-5AE9-7466-9CA048E0EF1E}"/>
              </a:ext>
            </a:extLst>
          </p:cNvPr>
          <p:cNvSpPr txBox="1">
            <a:spLocks/>
          </p:cNvSpPr>
          <p:nvPr/>
        </p:nvSpPr>
        <p:spPr>
          <a:xfrm>
            <a:off x="838200" y="1805788"/>
            <a:ext cx="7952104" cy="3627403"/>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fr-FR" sz="2400" b="1" dirty="0">
                <a:latin typeface="Aptos" panose="02110004020202020204"/>
              </a:rPr>
              <a:t>Seul cet indicateur peut impacter le versement de l’AGLS (circulaire du 9 mai 2025).</a:t>
            </a:r>
          </a:p>
          <a:p>
            <a:pPr>
              <a:defRPr/>
            </a:pPr>
            <a:r>
              <a:rPr lang="fr-FR" sz="2400" dirty="0">
                <a:solidFill>
                  <a:sysClr val="windowText" lastClr="000000"/>
                </a:solidFill>
                <a:latin typeface="Aptos" panose="02110004020202020204"/>
              </a:rPr>
              <a:t>Mesure la « mise à disposition » au SIAO et </a:t>
            </a:r>
            <a:r>
              <a:rPr lang="fr-FR" sz="2400" b="1" dirty="0">
                <a:solidFill>
                  <a:sysClr val="windowText" lastClr="000000"/>
                </a:solidFill>
                <a:latin typeface="Aptos" panose="02110004020202020204"/>
              </a:rPr>
              <a:t>pas les attributions effectives</a:t>
            </a:r>
            <a:r>
              <a:rPr lang="fr-FR" sz="2400" dirty="0">
                <a:solidFill>
                  <a:sysClr val="windowText" lastClr="000000"/>
                </a:solidFill>
                <a:latin typeface="Aptos" panose="02110004020202020204"/>
              </a:rPr>
              <a:t> à des candidats proposés par le SIAO.</a:t>
            </a:r>
          </a:p>
          <a:p>
            <a:pPr>
              <a:defRPr/>
            </a:pPr>
            <a:r>
              <a:rPr lang="fr-FR" sz="2400" i="1" dirty="0">
                <a:solidFill>
                  <a:sysClr val="windowText" lastClr="000000"/>
                </a:solidFill>
                <a:latin typeface="Aptos" panose="02110004020202020204"/>
              </a:rPr>
              <a:t>« Un logement est mis à disposition au SIAO lorsque celui-ci est inscrit dans le module offre du SI SIAO comme vacant (ou autre moyen de signalement de la vacance dans l’attente de l’atteinte de cible d’utilisation du SI SIAO). »</a:t>
            </a:r>
          </a:p>
          <a:p>
            <a:pPr>
              <a:defRPr/>
            </a:pPr>
            <a:r>
              <a:rPr lang="fr-FR" sz="2400" dirty="0">
                <a:solidFill>
                  <a:sysClr val="windowText" lastClr="000000"/>
                </a:solidFill>
                <a:latin typeface="Aptos" panose="02110004020202020204"/>
              </a:rPr>
              <a:t>Cet indicateur s’apprécie différemment selon que la gestion se fait en stock ou en flux.</a:t>
            </a:r>
          </a:p>
        </p:txBody>
      </p:sp>
    </p:spTree>
    <p:extLst>
      <p:ext uri="{BB962C8B-B14F-4D97-AF65-F5344CB8AC3E}">
        <p14:creationId xmlns:p14="http://schemas.microsoft.com/office/powerpoint/2010/main" val="2020876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D6582D-E1B4-5F67-6269-A442017321D2}"/>
            </a:ext>
          </a:extLst>
        </p:cNvPr>
        <p:cNvGrpSpPr/>
        <p:nvPr/>
      </p:nvGrpSpPr>
      <p:grpSpPr>
        <a:xfrm>
          <a:off x="0" y="0"/>
          <a:ext cx="0" cy="0"/>
          <a:chOff x="0" y="0"/>
          <a:chExt cx="0" cy="0"/>
        </a:xfrm>
      </p:grpSpPr>
      <p:sp>
        <p:nvSpPr>
          <p:cNvPr id="2" name="Espace réservé du texte 11">
            <a:extLst>
              <a:ext uri="{FF2B5EF4-FFF2-40B4-BE49-F238E27FC236}">
                <a16:creationId xmlns:a16="http://schemas.microsoft.com/office/drawing/2014/main" id="{E0237ED1-2A46-8701-4522-E2B229F016A4}"/>
              </a:ext>
            </a:extLst>
          </p:cNvPr>
          <p:cNvSpPr txBox="1">
            <a:spLocks/>
          </p:cNvSpPr>
          <p:nvPr/>
        </p:nvSpPr>
        <p:spPr>
          <a:xfrm>
            <a:off x="2574047" y="141088"/>
            <a:ext cx="3728429" cy="383953"/>
          </a:xfrm>
          <a:prstGeom prst="rect">
            <a:avLst/>
          </a:prstGeom>
        </p:spPr>
        <p:txBody>
          <a:bodyPr vert="horz" lIns="0" rIns="0"/>
          <a:lstStyle>
            <a:lvl1pPr marL="0" indent="0" algn="l" defTabSz="457200" rtl="0" eaLnBrk="1" latinLnBrk="0" hangingPunct="1">
              <a:spcBef>
                <a:spcPct val="20000"/>
              </a:spcBef>
              <a:buFont typeface="Arial"/>
              <a:buNone/>
              <a:defRPr sz="3200" kern="1200">
                <a:solidFill>
                  <a:srgbClr val="172154"/>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200" b="1" spc="103" dirty="0" err="1"/>
              <a:t>logementdinsertion.org</a:t>
            </a:r>
            <a:endParaRPr lang="fr-FR" sz="1200" b="1" spc="103" dirty="0"/>
          </a:p>
        </p:txBody>
      </p:sp>
      <p:sp>
        <p:nvSpPr>
          <p:cNvPr id="3" name="Espace réservé du texte 4">
            <a:extLst>
              <a:ext uri="{FF2B5EF4-FFF2-40B4-BE49-F238E27FC236}">
                <a16:creationId xmlns:a16="http://schemas.microsoft.com/office/drawing/2014/main" id="{181C7775-3B47-14B8-1A2A-6A4293FD90D2}"/>
              </a:ext>
            </a:extLst>
          </p:cNvPr>
          <p:cNvSpPr txBox="1">
            <a:spLocks/>
          </p:cNvSpPr>
          <p:nvPr/>
        </p:nvSpPr>
        <p:spPr>
          <a:xfrm>
            <a:off x="5631711" y="132519"/>
            <a:ext cx="3158593" cy="193070"/>
          </a:xfrm>
          <a:prstGeom prst="rect">
            <a:avLst/>
          </a:prstGeom>
        </p:spPr>
        <p:txBody>
          <a:bodyPr vert="horz"/>
          <a:lstStyle>
            <a:lvl1pPr marL="0" indent="0" algn="r" defTabSz="457200" rtl="0" eaLnBrk="1" latinLnBrk="0" hangingPunct="1">
              <a:spcBef>
                <a:spcPct val="20000"/>
              </a:spcBef>
              <a:buFont typeface="Arial"/>
              <a:buNone/>
              <a:defRPr sz="1100" kern="1200">
                <a:solidFill>
                  <a:srgbClr val="172154"/>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137" b="1" dirty="0"/>
              <a:t>Les indicateurs associés à  l’Aide à la Gestion Locative Sociale (AGLS)</a:t>
            </a:r>
          </a:p>
        </p:txBody>
      </p:sp>
      <p:sp>
        <p:nvSpPr>
          <p:cNvPr id="6" name="Titre 1">
            <a:extLst>
              <a:ext uri="{FF2B5EF4-FFF2-40B4-BE49-F238E27FC236}">
                <a16:creationId xmlns:a16="http://schemas.microsoft.com/office/drawing/2014/main" id="{3FD90FD5-B4C2-0D56-2F5D-92D6E1B299A1}"/>
              </a:ext>
            </a:extLst>
          </p:cNvPr>
          <p:cNvSpPr txBox="1">
            <a:spLocks/>
          </p:cNvSpPr>
          <p:nvPr/>
        </p:nvSpPr>
        <p:spPr>
          <a:xfrm>
            <a:off x="838200" y="808644"/>
            <a:ext cx="7952104" cy="9971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r-FR" sz="2800" b="1" i="0" u="none" strike="noStrike" kern="1200" cap="none" spc="0" normalizeH="0" baseline="0" noProof="0" dirty="0">
              <a:ln>
                <a:noFill/>
              </a:ln>
              <a:solidFill>
                <a:sysClr val="windowText" lastClr="000000"/>
              </a:solidFill>
              <a:effectLst/>
              <a:uLnTx/>
              <a:uFillTx/>
              <a:latin typeface="Aptos Display" panose="02110004020202020204"/>
              <a:ea typeface="+mj-ea"/>
              <a:cs typeface="+mj-cs"/>
            </a:endParaRPr>
          </a:p>
        </p:txBody>
      </p:sp>
      <p:sp>
        <p:nvSpPr>
          <p:cNvPr id="7" name="Espace réservé du contenu 2">
            <a:extLst>
              <a:ext uri="{FF2B5EF4-FFF2-40B4-BE49-F238E27FC236}">
                <a16:creationId xmlns:a16="http://schemas.microsoft.com/office/drawing/2014/main" id="{4025CA09-A584-695C-6F35-0F324B1F2678}"/>
              </a:ext>
            </a:extLst>
          </p:cNvPr>
          <p:cNvSpPr txBox="1">
            <a:spLocks/>
          </p:cNvSpPr>
          <p:nvPr/>
        </p:nvSpPr>
        <p:spPr>
          <a:xfrm>
            <a:off x="838200" y="1805788"/>
            <a:ext cx="7952104" cy="36274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endParaRPr lang="fr-FR" sz="2400" dirty="0">
              <a:solidFill>
                <a:sysClr val="windowText" lastClr="000000"/>
              </a:solidFill>
              <a:latin typeface="Aptos" panose="02110004020202020204"/>
            </a:endParaRPr>
          </a:p>
        </p:txBody>
      </p:sp>
      <p:pic>
        <p:nvPicPr>
          <p:cNvPr id="4" name="Image 3" descr="Une image contenant texte, capture d’écran, Police, conception&#10;&#10;Le contenu généré par l’IA peut être incorrect.">
            <a:extLst>
              <a:ext uri="{FF2B5EF4-FFF2-40B4-BE49-F238E27FC236}">
                <a16:creationId xmlns:a16="http://schemas.microsoft.com/office/drawing/2014/main" id="{AD3BC11D-C0BB-9907-D808-D72607891302}"/>
              </a:ext>
            </a:extLst>
          </p:cNvPr>
          <p:cNvPicPr>
            <a:picLocks noChangeAspect="1"/>
          </p:cNvPicPr>
          <p:nvPr/>
        </p:nvPicPr>
        <p:blipFill>
          <a:blip r:embed="rId3"/>
          <a:stretch>
            <a:fillRect/>
          </a:stretch>
        </p:blipFill>
        <p:spPr>
          <a:xfrm>
            <a:off x="1120768" y="953715"/>
            <a:ext cx="6902464" cy="4479476"/>
          </a:xfrm>
          <a:prstGeom prst="rect">
            <a:avLst/>
          </a:prstGeom>
        </p:spPr>
      </p:pic>
    </p:spTree>
    <p:extLst>
      <p:ext uri="{BB962C8B-B14F-4D97-AF65-F5344CB8AC3E}">
        <p14:creationId xmlns:p14="http://schemas.microsoft.com/office/powerpoint/2010/main" val="3575910223"/>
      </p:ext>
    </p:extLst>
  </p:cSld>
  <p:clrMapOvr>
    <a:masterClrMapping/>
  </p:clrMapOvr>
</p:sld>
</file>

<file path=ppt/theme/theme1.xml><?xml version="1.0" encoding="utf-8"?>
<a:theme xmlns:a="http://schemas.openxmlformats.org/drawingml/2006/main" name="Thème LALI">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ception personnalisée">
  <a:themeElements>
    <a:clrScheme name="Rencontres Grand Est">
      <a:dk1>
        <a:sysClr val="windowText" lastClr="000000"/>
      </a:dk1>
      <a:lt1>
        <a:sysClr val="window" lastClr="FFFFFF"/>
      </a:lt1>
      <a:dk2>
        <a:srgbClr val="500F3C"/>
      </a:dk2>
      <a:lt2>
        <a:srgbClr val="EEECE1"/>
      </a:lt2>
      <a:accent1>
        <a:srgbClr val="F39100"/>
      </a:accent1>
      <a:accent2>
        <a:srgbClr val="FF6400"/>
      </a:accent2>
      <a:accent3>
        <a:srgbClr val="9F1459"/>
      </a:accent3>
      <a:accent4>
        <a:srgbClr val="323246"/>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fabfd639-e228-4276-bcb6-13f78a3185d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9812F6009ED0D41A88BA5073049BDE4" ma:contentTypeVersion="5" ma:contentTypeDescription="Crée un document." ma:contentTypeScope="" ma:versionID="7abcaf549131b7e5740548a701af7af7">
  <xsd:schema xmlns:xsd="http://www.w3.org/2001/XMLSchema" xmlns:xs="http://www.w3.org/2001/XMLSchema" xmlns:p="http://schemas.microsoft.com/office/2006/metadata/properties" xmlns:ns3="fabfd639-e228-4276-bcb6-13f78a3185d2" targetNamespace="http://schemas.microsoft.com/office/2006/metadata/properties" ma:root="true" ma:fieldsID="2fc15c8ec4503368bf0a5675c4ccc37a" ns3:_="">
    <xsd:import namespace="fabfd639-e228-4276-bcb6-13f78a3185d2"/>
    <xsd:element name="properties">
      <xsd:complexType>
        <xsd:sequence>
          <xsd:element name="documentManagement">
            <xsd:complexType>
              <xsd:all>
                <xsd:element ref="ns3:MediaServiceMetadata" minOccurs="0"/>
                <xsd:element ref="ns3:MediaServiceFastMetadata" minOccurs="0"/>
                <xsd:element ref="ns3:MediaServiceSearchProperties" minOccurs="0"/>
                <xsd:element ref="ns3:MediaServiceObjectDetectorVersion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bfd639-e228-4276-bcb6-13f78a3185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_activity" ma:index="12"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6036B91-C2CA-4E13-9594-EE2703415158}">
  <ds:schemaRefs>
    <ds:schemaRef ds:uri="http://schemas.microsoft.com/sharepoint/v3/contenttype/forms"/>
  </ds:schemaRefs>
</ds:datastoreItem>
</file>

<file path=customXml/itemProps2.xml><?xml version="1.0" encoding="utf-8"?>
<ds:datastoreItem xmlns:ds="http://schemas.openxmlformats.org/officeDocument/2006/customXml" ds:itemID="{D007B0A7-7570-4188-BE7A-AFCC353F0FCB}">
  <ds:schemaRefs>
    <ds:schemaRef ds:uri="http://purl.org/dc/elements/1.1/"/>
    <ds:schemaRef ds:uri="http://schemas.microsoft.com/office/2006/metadata/properties"/>
    <ds:schemaRef ds:uri="http://purl.org/dc/terms/"/>
    <ds:schemaRef ds:uri="fabfd639-e228-4276-bcb6-13f78a3185d2"/>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96F63822-2F3A-4EBA-B0BC-455652D160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bfd639-e228-4276-bcb6-13f78a3185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36</TotalTime>
  <Words>2233</Words>
  <Application>Microsoft Office PowerPoint</Application>
  <PresentationFormat>Affichage à l'écran (16:10)</PresentationFormat>
  <Paragraphs>187</Paragraphs>
  <Slides>20</Slides>
  <Notes>18</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20</vt:i4>
      </vt:variant>
    </vt:vector>
  </HeadingPairs>
  <TitlesOfParts>
    <vt:vector size="29" baseType="lpstr">
      <vt:lpstr>Aptos</vt:lpstr>
      <vt:lpstr>Aptos Display</vt:lpstr>
      <vt:lpstr>Arial</vt:lpstr>
      <vt:lpstr>Calibri</vt:lpstr>
      <vt:lpstr>Cambria Math</vt:lpstr>
      <vt:lpstr>DIN-Black</vt:lpstr>
      <vt:lpstr>Marianne</vt:lpstr>
      <vt:lpstr>Thème LALI</vt:lpstr>
      <vt:lpstr>Conception personnalisée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Manager/>
  <Company>Caramel &amp; Paprika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Isabelle Ibgui</dc:creator>
  <cp:keywords/>
  <dc:description/>
  <cp:lastModifiedBy>Arnaud de BROCA</cp:lastModifiedBy>
  <cp:revision>42</cp:revision>
  <dcterms:created xsi:type="dcterms:W3CDTF">2011-04-05T07:37:35Z</dcterms:created>
  <dcterms:modified xsi:type="dcterms:W3CDTF">2026-01-28T08:15:23Z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0x01010069812F6009ED0D41A88BA5073049BDE4</vt:lpwstr>
  </property>
  <property fmtid="{D5CDD505-2E9C-101B-9397-08002B2CF9AE}" pid="3" name="MediaServiceImageTags">
    <vt:lpwstr/>
  </property>
</Properties>
</file>